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notesMasterIdLst>
    <p:notesMasterId r:id="rId35"/>
  </p:notesMasterIdLst>
  <p:sldIdLst>
    <p:sldId id="256" r:id="rId2"/>
    <p:sldId id="331" r:id="rId3"/>
    <p:sldId id="364" r:id="rId4"/>
    <p:sldId id="373" r:id="rId5"/>
    <p:sldId id="260" r:id="rId6"/>
    <p:sldId id="354" r:id="rId7"/>
    <p:sldId id="259" r:id="rId8"/>
    <p:sldId id="334" r:id="rId9"/>
    <p:sldId id="257" r:id="rId10"/>
    <p:sldId id="365" r:id="rId11"/>
    <p:sldId id="296" r:id="rId12"/>
    <p:sldId id="325" r:id="rId13"/>
    <p:sldId id="326" r:id="rId14"/>
    <p:sldId id="366" r:id="rId15"/>
    <p:sldId id="338" r:id="rId16"/>
    <p:sldId id="269" r:id="rId17"/>
    <p:sldId id="337" r:id="rId18"/>
    <p:sldId id="367" r:id="rId19"/>
    <p:sldId id="347" r:id="rId20"/>
    <p:sldId id="363" r:id="rId21"/>
    <p:sldId id="362" r:id="rId22"/>
    <p:sldId id="368" r:id="rId23"/>
    <p:sldId id="349" r:id="rId24"/>
    <p:sldId id="345" r:id="rId25"/>
    <p:sldId id="351" r:id="rId26"/>
    <p:sldId id="355" r:id="rId27"/>
    <p:sldId id="352" r:id="rId28"/>
    <p:sldId id="353" r:id="rId29"/>
    <p:sldId id="369" r:id="rId30"/>
    <p:sldId id="356" r:id="rId31"/>
    <p:sldId id="372" r:id="rId32"/>
    <p:sldId id="265" r:id="rId33"/>
    <p:sldId id="37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6"/>
    <p:restoredTop sz="83389"/>
  </p:normalViewPr>
  <p:slideViewPr>
    <p:cSldViewPr snapToGrid="0" snapToObjects="1">
      <p:cViewPr varScale="1">
        <p:scale>
          <a:sx n="57" d="100"/>
          <a:sy n="57" d="100"/>
        </p:scale>
        <p:origin x="1628" y="32"/>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jo\Dropbox\UCL\The&#768;se\Terrain\Data\2018.01%20Re&#769;sume&#769;%20entretie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ajo\Dropbox\UCL\The&#768;se\Terrain\Data\2018.01%20Re&#769;sume&#769;%20entretie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13754457304564"/>
          <c:y val="7.4176886121223196E-2"/>
          <c:w val="0.7271311314060368"/>
          <c:h val="0.62706299963601564"/>
        </c:manualLayout>
      </c:layout>
      <c:lineChart>
        <c:grouping val="standard"/>
        <c:varyColors val="0"/>
        <c:ser>
          <c:idx val="0"/>
          <c:order val="0"/>
          <c:tx>
            <c:strRef>
              <c:f>Cifras_fig!$D$34</c:f>
              <c:strCache>
                <c:ptCount val="1"/>
                <c:pt idx="0">
                  <c:v> Public </c:v>
                </c:pt>
              </c:strCache>
            </c:strRef>
          </c:tx>
          <c:spPr>
            <a:ln w="31750"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Avenir Next" panose="020B0503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Cifras_fig!$C$35:$C$40</c:f>
              <c:numCache>
                <c:formatCode>General</c:formatCode>
                <c:ptCount val="6"/>
                <c:pt idx="0">
                  <c:v>2013</c:v>
                </c:pt>
                <c:pt idx="1">
                  <c:v>2014</c:v>
                </c:pt>
                <c:pt idx="2">
                  <c:v>2015</c:v>
                </c:pt>
                <c:pt idx="3">
                  <c:v>2016</c:v>
                </c:pt>
                <c:pt idx="4">
                  <c:v>2017</c:v>
                </c:pt>
                <c:pt idx="5">
                  <c:v>2018</c:v>
                </c:pt>
              </c:numCache>
            </c:numRef>
          </c:cat>
          <c:val>
            <c:numRef>
              <c:f>Cifras_fig!$D$35:$D$40</c:f>
              <c:numCache>
                <c:formatCode>0.00</c:formatCode>
                <c:ptCount val="6"/>
                <c:pt idx="0">
                  <c:v>57.18</c:v>
                </c:pt>
                <c:pt idx="1">
                  <c:v>84.77</c:v>
                </c:pt>
                <c:pt idx="2">
                  <c:v>87.8</c:v>
                </c:pt>
                <c:pt idx="3">
                  <c:v>83.5</c:v>
                </c:pt>
                <c:pt idx="4">
                  <c:v>98.6</c:v>
                </c:pt>
                <c:pt idx="5">
                  <c:v>123.903755</c:v>
                </c:pt>
              </c:numCache>
            </c:numRef>
          </c:val>
          <c:smooth val="1"/>
          <c:extLst>
            <c:ext xmlns:c16="http://schemas.microsoft.com/office/drawing/2014/chart" uri="{C3380CC4-5D6E-409C-BE32-E72D297353CC}">
              <c16:uniqueId val="{00000000-CE3C-7A47-879A-CBAFF0E78AF6}"/>
            </c:ext>
          </c:extLst>
        </c:ser>
        <c:ser>
          <c:idx val="1"/>
          <c:order val="1"/>
          <c:tx>
            <c:strRef>
              <c:f>Cifras_fig!$G$34</c:f>
              <c:strCache>
                <c:ptCount val="1"/>
                <c:pt idx="0">
                  <c:v>Privé</c:v>
                </c:pt>
              </c:strCache>
            </c:strRef>
          </c:tx>
          <c:spPr>
            <a:ln w="31750"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Avenir Next" panose="020B0503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Cifras_fig!$C$35:$C$40</c:f>
              <c:numCache>
                <c:formatCode>General</c:formatCode>
                <c:ptCount val="6"/>
                <c:pt idx="0">
                  <c:v>2013</c:v>
                </c:pt>
                <c:pt idx="1">
                  <c:v>2014</c:v>
                </c:pt>
                <c:pt idx="2">
                  <c:v>2015</c:v>
                </c:pt>
                <c:pt idx="3">
                  <c:v>2016</c:v>
                </c:pt>
                <c:pt idx="4">
                  <c:v>2017</c:v>
                </c:pt>
                <c:pt idx="5">
                  <c:v>2018</c:v>
                </c:pt>
              </c:numCache>
            </c:numRef>
          </c:cat>
          <c:val>
            <c:numRef>
              <c:f>Cifras_fig!$G$35:$G$40</c:f>
              <c:numCache>
                <c:formatCode>0.00</c:formatCode>
                <c:ptCount val="6"/>
                <c:pt idx="0">
                  <c:v>3.8200000000000003</c:v>
                </c:pt>
                <c:pt idx="1">
                  <c:v>5.64</c:v>
                </c:pt>
                <c:pt idx="2">
                  <c:v>8.8000000000000007</c:v>
                </c:pt>
                <c:pt idx="3">
                  <c:v>12</c:v>
                </c:pt>
                <c:pt idx="4">
                  <c:v>10.199999999999999</c:v>
                </c:pt>
                <c:pt idx="5">
                  <c:v>10.334566000000001</c:v>
                </c:pt>
              </c:numCache>
            </c:numRef>
          </c:val>
          <c:smooth val="1"/>
          <c:extLst>
            <c:ext xmlns:c16="http://schemas.microsoft.com/office/drawing/2014/chart" uri="{C3380CC4-5D6E-409C-BE32-E72D297353CC}">
              <c16:uniqueId val="{00000001-CE3C-7A47-879A-CBAFF0E78AF6}"/>
            </c:ext>
          </c:extLst>
        </c:ser>
        <c:dLbls>
          <c:showLegendKey val="0"/>
          <c:showVal val="0"/>
          <c:showCatName val="0"/>
          <c:showSerName val="0"/>
          <c:showPercent val="0"/>
          <c:showBubbleSize val="0"/>
        </c:dLbls>
        <c:dropLines>
          <c:spPr>
            <a:ln w="9525">
              <a:solidFill>
                <a:schemeClr val="tx2">
                  <a:lumMod val="60000"/>
                  <a:lumOff val="40000"/>
                </a:schemeClr>
              </a:solidFill>
              <a:prstDash val="dash"/>
            </a:ln>
            <a:effectLst/>
          </c:spPr>
        </c:dropLines>
        <c:smooth val="0"/>
        <c:axId val="2117474016"/>
        <c:axId val="2117217936"/>
      </c:lineChart>
      <c:catAx>
        <c:axId val="211747401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Avenir Next" panose="020B0503020202020204" pitchFamily="34" charset="0"/>
                <a:ea typeface="+mn-ea"/>
                <a:cs typeface="+mn-cs"/>
              </a:defRPr>
            </a:pPr>
            <a:endParaRPr lang="fr-FR"/>
          </a:p>
        </c:txPr>
        <c:crossAx val="2117217936"/>
        <c:crosses val="autoZero"/>
        <c:auto val="1"/>
        <c:lblAlgn val="ctr"/>
        <c:lblOffset val="100"/>
        <c:noMultiLvlLbl val="0"/>
      </c:catAx>
      <c:valAx>
        <c:axId val="2117217936"/>
        <c:scaling>
          <c:orientation val="minMax"/>
          <c:max val="140"/>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2"/>
                    </a:solidFill>
                    <a:latin typeface="Avenir Next" panose="020B0503020202020204" pitchFamily="34" charset="0"/>
                    <a:ea typeface="+mn-ea"/>
                    <a:cs typeface="+mn-cs"/>
                  </a:defRPr>
                </a:pPr>
                <a:r>
                  <a:rPr lang="es-ES_tradnl" b="0"/>
                  <a:t>USD (millions)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Avenir Next" panose="020B0503020202020204" pitchFamily="34" charset="0"/>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Avenir Next" panose="020B0503020202020204" pitchFamily="34" charset="0"/>
                <a:ea typeface="+mn-ea"/>
                <a:cs typeface="+mn-cs"/>
              </a:defRPr>
            </a:pPr>
            <a:endParaRPr lang="fr-FR"/>
          </a:p>
        </c:txPr>
        <c:crossAx val="2117474016"/>
        <c:crosses val="autoZero"/>
        <c:crossBetween val="between"/>
      </c:valAx>
      <c:spPr>
        <a:noFill/>
        <a:ln>
          <a:noFill/>
        </a:ln>
        <a:effectLst/>
      </c:spPr>
    </c:plotArea>
    <c:legend>
      <c:legendPos val="b"/>
      <c:layout>
        <c:manualLayout>
          <c:xMode val="edge"/>
          <c:yMode val="edge"/>
          <c:x val="0.25036821086843286"/>
          <c:y val="8.9617904887016084E-2"/>
          <c:w val="0.27752754433554133"/>
          <c:h val="7.23434480757040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Avenir Next" panose="020B0503020202020204" pitchFamily="34" charset="0"/>
              <a:ea typeface="+mn-ea"/>
              <a:cs typeface="+mn-cs"/>
            </a:defRPr>
          </a:pPr>
          <a:endParaRPr lang="fr-FR"/>
        </a:p>
      </c:txPr>
    </c:legend>
    <c:plotVisOnly val="1"/>
    <c:dispBlanksAs val="gap"/>
    <c:showDLblsOverMax val="0"/>
  </c:chart>
  <c:spPr>
    <a:noFill/>
    <a:ln>
      <a:noFill/>
    </a:ln>
    <a:effectLst/>
  </c:spPr>
  <c:txPr>
    <a:bodyPr/>
    <a:lstStyle/>
    <a:p>
      <a:pPr>
        <a:defRPr sz="1600">
          <a:latin typeface="Avenir Next" panose="020B050302020202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2CFC-CF40-A831-C7C2DCBAE95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2CFC-CF40-A831-C7C2DCBAE95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2CFC-CF40-A831-C7C2DCBAE95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2CFC-CF40-A831-C7C2DCBAE952}"/>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2CFC-CF40-A831-C7C2DCBAE952}"/>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2CFC-CF40-A831-C7C2DCBAE952}"/>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2CFC-CF40-A831-C7C2DCBAE952}"/>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venir Next" panose="020B0503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Cifras_fig!$C$43:$C$48</c:f>
              <c:strCache>
                <c:ptCount val="6"/>
                <c:pt idx="0">
                  <c:v>Services de nettoyage</c:v>
                </c:pt>
                <c:pt idx="1">
                  <c:v>Restauration</c:v>
                </c:pt>
                <c:pt idx="2">
                  <c:v>Métallurgie</c:v>
                </c:pt>
                <c:pt idx="3">
                  <c:v>Fabrication textile (uniformes scolaires)</c:v>
                </c:pt>
                <c:pt idx="4">
                  <c:v>Fabrication textile (autres)</c:v>
                </c:pt>
                <c:pt idx="5">
                  <c:v>Alimentation et agriculture</c:v>
                </c:pt>
              </c:strCache>
            </c:strRef>
          </c:cat>
          <c:val>
            <c:numRef>
              <c:f>Cifras_fig!$D$43:$D$48</c:f>
              <c:numCache>
                <c:formatCode>0.00</c:formatCode>
                <c:ptCount val="6"/>
                <c:pt idx="0">
                  <c:v>22.416067000000002</c:v>
                </c:pt>
                <c:pt idx="1">
                  <c:v>29.074293000000001</c:v>
                </c:pt>
                <c:pt idx="2">
                  <c:v>3.2043309999999998</c:v>
                </c:pt>
                <c:pt idx="3">
                  <c:v>51.912056999999997</c:v>
                </c:pt>
                <c:pt idx="4">
                  <c:v>9.5262100200000006</c:v>
                </c:pt>
                <c:pt idx="5">
                  <c:v>2.092981</c:v>
                </c:pt>
              </c:numCache>
            </c:numRef>
          </c:val>
          <c:extLst>
            <c:ext xmlns:c16="http://schemas.microsoft.com/office/drawing/2014/chart" uri="{C3380CC4-5D6E-409C-BE32-E72D297353CC}">
              <c16:uniqueId val="{0000000E-2CFC-CF40-A831-C7C2DCBAE952}"/>
            </c:ext>
          </c:extLst>
        </c:ser>
        <c:dLbls>
          <c:dLblPos val="outEnd"/>
          <c:showLegendKey val="0"/>
          <c:showVal val="1"/>
          <c:showCatName val="0"/>
          <c:showSerName val="0"/>
          <c:showPercent val="0"/>
          <c:showBubbleSize val="0"/>
        </c:dLbls>
        <c:gapWidth val="150"/>
        <c:axId val="560670111"/>
        <c:axId val="555880527"/>
      </c:barChart>
      <c:catAx>
        <c:axId val="560670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venir Next Medium" panose="020B0503020202020204" pitchFamily="34" charset="0"/>
                <a:ea typeface="+mn-ea"/>
                <a:cs typeface="+mn-cs"/>
              </a:defRPr>
            </a:pPr>
            <a:endParaRPr lang="fr-FR"/>
          </a:p>
        </c:txPr>
        <c:crossAx val="555880527"/>
        <c:crosses val="autoZero"/>
        <c:auto val="1"/>
        <c:lblAlgn val="ctr"/>
        <c:lblOffset val="100"/>
        <c:noMultiLvlLbl val="0"/>
      </c:catAx>
      <c:valAx>
        <c:axId val="555880527"/>
        <c:scaling>
          <c:orientation val="minMax"/>
          <c:max val="6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venir Next" panose="020B0503020202020204" pitchFamily="34" charset="0"/>
                    <a:ea typeface="+mn-ea"/>
                    <a:cs typeface="+mn-cs"/>
                  </a:defRPr>
                </a:pPr>
                <a:r>
                  <a:rPr lang="es-ES" b="0"/>
                  <a:t>Millions de dollars US</a:t>
                </a:r>
                <a:endParaRPr lang="es-ES_tradnl" b="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venir Next" panose="020B0503020202020204" pitchFamily="34" charset="0"/>
                  <a:ea typeface="+mn-ea"/>
                  <a:cs typeface="+mn-cs"/>
                </a:defRPr>
              </a:pPr>
              <a:endParaRPr lang="fr-FR"/>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venir Next" panose="020B0503020202020204" pitchFamily="34" charset="0"/>
                <a:ea typeface="+mn-ea"/>
                <a:cs typeface="+mn-cs"/>
              </a:defRPr>
            </a:pPr>
            <a:endParaRPr lang="fr-FR"/>
          </a:p>
        </c:txPr>
        <c:crossAx val="560670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venir Next" panose="020B0503020202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0CE4B-CCA0-4A4C-9432-4172699A421E}" type="doc">
      <dgm:prSet loTypeId="urn:microsoft.com/office/officeart/2005/8/layout/process2" loCatId="" qsTypeId="urn:microsoft.com/office/officeart/2005/8/quickstyle/simple1" qsCatId="simple" csTypeId="urn:microsoft.com/office/officeart/2005/8/colors/accent1_1" csCatId="accent1" phldr="1"/>
      <dgm:spPr/>
    </dgm:pt>
    <dgm:pt modelId="{73DE3DA2-0DED-F849-8796-80EC5EAB6CC6}">
      <dgm:prSet phldrT="[Texto]" custT="1"/>
      <dgm:spPr/>
      <dgm:t>
        <a:bodyPr/>
        <a:lstStyle/>
        <a:p>
          <a:r>
            <a:rPr lang="fr-FR" sz="1400" noProof="0" dirty="0">
              <a:latin typeface="Avenir Next" panose="020B0503020202020204" pitchFamily="34" charset="0"/>
            </a:rPr>
            <a:t>Chambres d’économie solidaire et Confédération nationale</a:t>
          </a:r>
        </a:p>
      </dgm:t>
    </dgm:pt>
    <dgm:pt modelId="{49CC56FD-D142-D64D-9CCE-EB7644281A30}" type="parTrans" cxnId="{E99B8E83-59B1-574A-A836-EC9C7F2DECD9}">
      <dgm:prSet/>
      <dgm:spPr/>
      <dgm:t>
        <a:bodyPr/>
        <a:lstStyle/>
        <a:p>
          <a:endParaRPr lang="fr-FR" sz="1400" noProof="0" dirty="0">
            <a:latin typeface="Avenir Next" panose="020B0503020202020204" pitchFamily="34" charset="0"/>
          </a:endParaRPr>
        </a:p>
      </dgm:t>
    </dgm:pt>
    <dgm:pt modelId="{058186EF-D050-574D-8090-0845DE3D84CF}" type="sibTrans" cxnId="{E99B8E83-59B1-574A-A836-EC9C7F2DECD9}">
      <dgm:prSet custT="1"/>
      <dgm:spPr/>
      <dgm:t>
        <a:bodyPr/>
        <a:lstStyle/>
        <a:p>
          <a:endParaRPr lang="fr-FR" sz="1400" noProof="0" dirty="0">
            <a:latin typeface="Avenir Next" panose="020B0503020202020204" pitchFamily="34" charset="0"/>
          </a:endParaRPr>
        </a:p>
      </dgm:t>
    </dgm:pt>
    <dgm:pt modelId="{61A74760-578D-A24C-8DEF-0808B9072A5E}">
      <dgm:prSet phldrT="[Texto]" custT="1"/>
      <dgm:spPr/>
      <dgm:t>
        <a:bodyPr/>
        <a:lstStyle/>
        <a:p>
          <a:r>
            <a:rPr lang="fr-FR" sz="1400" noProof="0" dirty="0">
              <a:latin typeface="Avenir Next" panose="020B0503020202020204" pitchFamily="34" charset="0"/>
            </a:rPr>
            <a:t>Stratégie de </a:t>
          </a:r>
          <a:r>
            <a:rPr lang="fr-FR" sz="1400" noProof="0" dirty="0">
              <a:solidFill>
                <a:schemeClr val="accent1"/>
              </a:solidFill>
              <a:latin typeface="Avenir Next" panose="020B0503020202020204" pitchFamily="34" charset="0"/>
            </a:rPr>
            <a:t>résistance</a:t>
          </a:r>
          <a:r>
            <a:rPr lang="fr-FR" sz="1400" noProof="0" dirty="0">
              <a:latin typeface="Avenir Next" panose="020B0503020202020204" pitchFamily="34" charset="0"/>
            </a:rPr>
            <a:t> aux pressions de la politique</a:t>
          </a:r>
        </a:p>
      </dgm:t>
    </dgm:pt>
    <dgm:pt modelId="{108CACE4-8FF2-2E48-9315-D54B511D8954}" type="parTrans" cxnId="{C46648E4-CA00-E042-8D18-6A1E6FDAC19A}">
      <dgm:prSet/>
      <dgm:spPr/>
      <dgm:t>
        <a:bodyPr/>
        <a:lstStyle/>
        <a:p>
          <a:endParaRPr lang="fr-FR" sz="1400" noProof="0" dirty="0">
            <a:latin typeface="Avenir Next" panose="020B0503020202020204" pitchFamily="34" charset="0"/>
          </a:endParaRPr>
        </a:p>
      </dgm:t>
    </dgm:pt>
    <dgm:pt modelId="{569AF77E-29C9-0146-A6C3-D87C0CBCEB01}" type="sibTrans" cxnId="{C46648E4-CA00-E042-8D18-6A1E6FDAC19A}">
      <dgm:prSet/>
      <dgm:spPr/>
      <dgm:t>
        <a:bodyPr/>
        <a:lstStyle/>
        <a:p>
          <a:endParaRPr lang="fr-FR" sz="1400" noProof="0" dirty="0">
            <a:latin typeface="Avenir Next" panose="020B0503020202020204" pitchFamily="34" charset="0"/>
          </a:endParaRPr>
        </a:p>
      </dgm:t>
    </dgm:pt>
    <dgm:pt modelId="{9AE0070F-E862-CA4E-B21D-99BC94075021}" type="pres">
      <dgm:prSet presAssocID="{2970CE4B-CCA0-4A4C-9432-4172699A421E}" presName="linearFlow" presStyleCnt="0">
        <dgm:presLayoutVars>
          <dgm:resizeHandles val="exact"/>
        </dgm:presLayoutVars>
      </dgm:prSet>
      <dgm:spPr/>
    </dgm:pt>
    <dgm:pt modelId="{7296E38F-4B94-654F-9994-3C5C91573896}" type="pres">
      <dgm:prSet presAssocID="{73DE3DA2-0DED-F849-8796-80EC5EAB6CC6}" presName="node" presStyleLbl="node1" presStyleIdx="0" presStyleCnt="2" custScaleX="100000">
        <dgm:presLayoutVars>
          <dgm:bulletEnabled val="1"/>
        </dgm:presLayoutVars>
      </dgm:prSet>
      <dgm:spPr/>
    </dgm:pt>
    <dgm:pt modelId="{5FE4B3D1-4BA3-0644-B713-4D55646AC244}" type="pres">
      <dgm:prSet presAssocID="{058186EF-D050-574D-8090-0845DE3D84CF}" presName="sibTrans" presStyleLbl="sibTrans2D1" presStyleIdx="0" presStyleCnt="1"/>
      <dgm:spPr/>
    </dgm:pt>
    <dgm:pt modelId="{5A1D6061-2122-694F-8DCD-F662F4FF7730}" type="pres">
      <dgm:prSet presAssocID="{058186EF-D050-574D-8090-0845DE3D84CF}" presName="connectorText" presStyleLbl="sibTrans2D1" presStyleIdx="0" presStyleCnt="1"/>
      <dgm:spPr/>
    </dgm:pt>
    <dgm:pt modelId="{B8A23605-B12B-B743-9070-680BA61DDDF3}" type="pres">
      <dgm:prSet presAssocID="{61A74760-578D-A24C-8DEF-0808B9072A5E}" presName="node" presStyleLbl="node1" presStyleIdx="1" presStyleCnt="2">
        <dgm:presLayoutVars>
          <dgm:bulletEnabled val="1"/>
        </dgm:presLayoutVars>
      </dgm:prSet>
      <dgm:spPr/>
    </dgm:pt>
  </dgm:ptLst>
  <dgm:cxnLst>
    <dgm:cxn modelId="{7ABDFE15-5C17-0241-A71F-E31AB85249C9}" type="presOf" srcId="{61A74760-578D-A24C-8DEF-0808B9072A5E}" destId="{B8A23605-B12B-B743-9070-680BA61DDDF3}" srcOrd="0" destOrd="0" presId="urn:microsoft.com/office/officeart/2005/8/layout/process2"/>
    <dgm:cxn modelId="{E9D08F28-7F3E-8B4B-B7BC-C19A9A42C322}" type="presOf" srcId="{2970CE4B-CCA0-4A4C-9432-4172699A421E}" destId="{9AE0070F-E862-CA4E-B21D-99BC94075021}" srcOrd="0" destOrd="0" presId="urn:microsoft.com/office/officeart/2005/8/layout/process2"/>
    <dgm:cxn modelId="{5E47CE3A-B9BF-2140-BA8C-79DE2A1AA240}" type="presOf" srcId="{058186EF-D050-574D-8090-0845DE3D84CF}" destId="{5A1D6061-2122-694F-8DCD-F662F4FF7730}" srcOrd="1" destOrd="0" presId="urn:microsoft.com/office/officeart/2005/8/layout/process2"/>
    <dgm:cxn modelId="{387F7959-CF38-A545-9E0E-DB3ECCCD7A7E}" type="presOf" srcId="{058186EF-D050-574D-8090-0845DE3D84CF}" destId="{5FE4B3D1-4BA3-0644-B713-4D55646AC244}" srcOrd="0" destOrd="0" presId="urn:microsoft.com/office/officeart/2005/8/layout/process2"/>
    <dgm:cxn modelId="{E99B8E83-59B1-574A-A836-EC9C7F2DECD9}" srcId="{2970CE4B-CCA0-4A4C-9432-4172699A421E}" destId="{73DE3DA2-0DED-F849-8796-80EC5EAB6CC6}" srcOrd="0" destOrd="0" parTransId="{49CC56FD-D142-D64D-9CCE-EB7644281A30}" sibTransId="{058186EF-D050-574D-8090-0845DE3D84CF}"/>
    <dgm:cxn modelId="{B2703CAB-AF20-A749-A9F7-88B9A40B1867}" type="presOf" srcId="{73DE3DA2-0DED-F849-8796-80EC5EAB6CC6}" destId="{7296E38F-4B94-654F-9994-3C5C91573896}" srcOrd="0" destOrd="0" presId="urn:microsoft.com/office/officeart/2005/8/layout/process2"/>
    <dgm:cxn modelId="{C46648E4-CA00-E042-8D18-6A1E6FDAC19A}" srcId="{2970CE4B-CCA0-4A4C-9432-4172699A421E}" destId="{61A74760-578D-A24C-8DEF-0808B9072A5E}" srcOrd="1" destOrd="0" parTransId="{108CACE4-8FF2-2E48-9315-D54B511D8954}" sibTransId="{569AF77E-29C9-0146-A6C3-D87C0CBCEB01}"/>
    <dgm:cxn modelId="{1CA94336-4AC1-0747-AC56-8682703167E3}" type="presParOf" srcId="{9AE0070F-E862-CA4E-B21D-99BC94075021}" destId="{7296E38F-4B94-654F-9994-3C5C91573896}" srcOrd="0" destOrd="0" presId="urn:microsoft.com/office/officeart/2005/8/layout/process2"/>
    <dgm:cxn modelId="{9749DF95-379E-924B-A790-5ACCD6ACC788}" type="presParOf" srcId="{9AE0070F-E862-CA4E-B21D-99BC94075021}" destId="{5FE4B3D1-4BA3-0644-B713-4D55646AC244}" srcOrd="1" destOrd="0" presId="urn:microsoft.com/office/officeart/2005/8/layout/process2"/>
    <dgm:cxn modelId="{35C4A075-02EB-B349-9CE5-C17566B0AD7E}" type="presParOf" srcId="{5FE4B3D1-4BA3-0644-B713-4D55646AC244}" destId="{5A1D6061-2122-694F-8DCD-F662F4FF7730}" srcOrd="0" destOrd="0" presId="urn:microsoft.com/office/officeart/2005/8/layout/process2"/>
    <dgm:cxn modelId="{87926B9E-06C7-0142-AF1F-AC5CB820337B}" type="presParOf" srcId="{9AE0070F-E862-CA4E-B21D-99BC94075021}" destId="{B8A23605-B12B-B743-9070-680BA61DDDF3}" srcOrd="2" destOrd="0" presId="urn:microsoft.com/office/officeart/2005/8/layout/process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AABC3-ED3C-1347-BD42-82CAB524A6F2}" type="doc">
      <dgm:prSet loTypeId="urn:microsoft.com/office/officeart/2005/8/layout/process2" loCatId="" qsTypeId="urn:microsoft.com/office/officeart/2005/8/quickstyle/simple1" qsCatId="simple" csTypeId="urn:microsoft.com/office/officeart/2005/8/colors/accent1_1" csCatId="accent1" phldr="1"/>
      <dgm:spPr/>
    </dgm:pt>
    <dgm:pt modelId="{D19B5962-625C-9746-B607-90F35BB10D49}">
      <dgm:prSet phldrT="[Texto]" custT="1"/>
      <dgm:spPr/>
      <dgm:t>
        <a:bodyPr/>
        <a:lstStyle/>
        <a:p>
          <a:r>
            <a:rPr lang="fr-FR" sz="1400" noProof="0" dirty="0">
              <a:latin typeface="Avenir Next" panose="020B0503020202020204" pitchFamily="34" charset="0"/>
            </a:rPr>
            <a:t>Mouvement d’économie solidaire</a:t>
          </a:r>
        </a:p>
      </dgm:t>
    </dgm:pt>
    <dgm:pt modelId="{AD0FD665-53B6-E14B-8B13-D0AC28F12BAA}" type="parTrans" cxnId="{498586D7-ED84-BB45-BEB0-A2D00688B09B}">
      <dgm:prSet/>
      <dgm:spPr/>
      <dgm:t>
        <a:bodyPr/>
        <a:lstStyle/>
        <a:p>
          <a:endParaRPr lang="es-ES" sz="1400">
            <a:latin typeface="Avenir Next" panose="020B0503020202020204" pitchFamily="34" charset="0"/>
          </a:endParaRPr>
        </a:p>
      </dgm:t>
    </dgm:pt>
    <dgm:pt modelId="{64E2594F-ACEC-0943-9763-1DFE98B91C30}" type="sibTrans" cxnId="{498586D7-ED84-BB45-BEB0-A2D00688B09B}">
      <dgm:prSet custT="1"/>
      <dgm:spPr/>
      <dgm:t>
        <a:bodyPr/>
        <a:lstStyle/>
        <a:p>
          <a:endParaRPr lang="es-ES" sz="1400">
            <a:latin typeface="Avenir Next" panose="020B0503020202020204" pitchFamily="34" charset="0"/>
          </a:endParaRPr>
        </a:p>
      </dgm:t>
    </dgm:pt>
    <dgm:pt modelId="{13A5AC47-5437-144B-8F4A-D025E367B1C7}">
      <dgm:prSet phldrT="[Texto]" custT="1"/>
      <dgm:spPr/>
      <dgm:t>
        <a:bodyPr/>
        <a:lstStyle/>
        <a:p>
          <a:r>
            <a:rPr lang="fr-FR" sz="1400" noProof="0" dirty="0">
              <a:latin typeface="Avenir Next" panose="020B0503020202020204" pitchFamily="34" charset="0"/>
            </a:rPr>
            <a:t>Forte </a:t>
          </a:r>
          <a:r>
            <a:rPr lang="fr-FR" sz="1400" b="0" noProof="0" dirty="0">
              <a:latin typeface="Avenir Next" panose="020B0503020202020204" pitchFamily="34" charset="0"/>
            </a:rPr>
            <a:t>composante</a:t>
          </a:r>
          <a:r>
            <a:rPr lang="fr-FR" sz="1400" b="1" noProof="0" dirty="0">
              <a:latin typeface="Avenir Next" panose="020B0503020202020204" pitchFamily="34" charset="0"/>
            </a:rPr>
            <a:t> identitaire </a:t>
          </a:r>
          <a:r>
            <a:rPr lang="fr-FR" sz="1400" noProof="0" dirty="0">
              <a:latin typeface="Avenir Next" panose="020B0503020202020204" pitchFamily="34" charset="0"/>
            </a:rPr>
            <a:t>et </a:t>
          </a:r>
          <a:r>
            <a:rPr lang="fr-FR" sz="1400" b="1" noProof="0" dirty="0">
              <a:latin typeface="Avenir Next" panose="020B0503020202020204" pitchFamily="34" charset="0"/>
            </a:rPr>
            <a:t>idéologique</a:t>
          </a:r>
          <a:endParaRPr lang="fr-FR" sz="1400" noProof="0" dirty="0">
            <a:latin typeface="Avenir Next" panose="020B0503020202020204" pitchFamily="34" charset="0"/>
          </a:endParaRPr>
        </a:p>
      </dgm:t>
    </dgm:pt>
    <dgm:pt modelId="{435A7754-1E20-BC44-AD4E-30885A3D9C89}" type="parTrans" cxnId="{0E5D940F-8134-0F40-9CF8-ABC149018DED}">
      <dgm:prSet/>
      <dgm:spPr/>
      <dgm:t>
        <a:bodyPr/>
        <a:lstStyle/>
        <a:p>
          <a:endParaRPr lang="es-ES" sz="1400">
            <a:latin typeface="Avenir Next" panose="020B0503020202020204" pitchFamily="34" charset="0"/>
          </a:endParaRPr>
        </a:p>
      </dgm:t>
    </dgm:pt>
    <dgm:pt modelId="{B9788BD3-70C3-CB44-AD86-0CE379601E5A}" type="sibTrans" cxnId="{0E5D940F-8134-0F40-9CF8-ABC149018DED}">
      <dgm:prSet custT="1"/>
      <dgm:spPr/>
      <dgm:t>
        <a:bodyPr/>
        <a:lstStyle/>
        <a:p>
          <a:endParaRPr lang="es-ES" sz="1400">
            <a:latin typeface="Avenir Next" panose="020B0503020202020204" pitchFamily="34" charset="0"/>
          </a:endParaRPr>
        </a:p>
      </dgm:t>
    </dgm:pt>
    <dgm:pt modelId="{4DAF3068-324D-3E4C-B5D3-CC2D0C7E15D7}">
      <dgm:prSet custT="1"/>
      <dgm:spPr/>
      <dgm:t>
        <a:bodyPr/>
        <a:lstStyle/>
        <a:p>
          <a:r>
            <a:rPr lang="fr-FR" sz="1400" i="0" noProof="0" dirty="0">
              <a:latin typeface="Avenir Next" panose="020B0503020202020204" pitchFamily="34" charset="0"/>
            </a:rPr>
            <a:t>Stratégie de </a:t>
          </a:r>
          <a:r>
            <a:rPr lang="fr-FR" sz="1400" i="0" noProof="0" dirty="0">
              <a:solidFill>
                <a:schemeClr val="accent1"/>
              </a:solidFill>
              <a:latin typeface="Avenir Next" panose="020B0503020202020204" pitchFamily="34" charset="0"/>
            </a:rPr>
            <a:t>différenciation</a:t>
          </a:r>
        </a:p>
        <a:p>
          <a:r>
            <a:rPr lang="fr-FR" sz="1400" i="0" noProof="0" dirty="0">
              <a:latin typeface="Avenir Next" panose="020B0503020202020204" pitchFamily="34" charset="0"/>
            </a:rPr>
            <a:t>Quête d’autonomie</a:t>
          </a:r>
        </a:p>
      </dgm:t>
    </dgm:pt>
    <dgm:pt modelId="{2088CA8D-42E3-184B-85BC-D6574A23B6A9}" type="parTrans" cxnId="{C7B59FF4-FA77-B04E-ABCB-140D8442B763}">
      <dgm:prSet/>
      <dgm:spPr/>
      <dgm:t>
        <a:bodyPr/>
        <a:lstStyle/>
        <a:p>
          <a:endParaRPr lang="es-ES" sz="1400"/>
        </a:p>
      </dgm:t>
    </dgm:pt>
    <dgm:pt modelId="{A009539D-921B-CC42-BA00-F83F24AC9EE9}" type="sibTrans" cxnId="{C7B59FF4-FA77-B04E-ABCB-140D8442B763}">
      <dgm:prSet/>
      <dgm:spPr/>
      <dgm:t>
        <a:bodyPr/>
        <a:lstStyle/>
        <a:p>
          <a:endParaRPr lang="es-ES" sz="1400"/>
        </a:p>
      </dgm:t>
    </dgm:pt>
    <dgm:pt modelId="{0C1B95CE-CE0B-F849-BCE0-80841EFB4D46}" type="pres">
      <dgm:prSet presAssocID="{430AABC3-ED3C-1347-BD42-82CAB524A6F2}" presName="linearFlow" presStyleCnt="0">
        <dgm:presLayoutVars>
          <dgm:resizeHandles val="exact"/>
        </dgm:presLayoutVars>
      </dgm:prSet>
      <dgm:spPr/>
    </dgm:pt>
    <dgm:pt modelId="{6A17AE93-AD27-7947-A5C8-EBBDAB53A92D}" type="pres">
      <dgm:prSet presAssocID="{D19B5962-625C-9746-B607-90F35BB10D49}" presName="node" presStyleLbl="node1" presStyleIdx="0" presStyleCnt="3">
        <dgm:presLayoutVars>
          <dgm:bulletEnabled val="1"/>
        </dgm:presLayoutVars>
      </dgm:prSet>
      <dgm:spPr/>
    </dgm:pt>
    <dgm:pt modelId="{EB9A28BA-7492-5743-AB64-90D1CB782F25}" type="pres">
      <dgm:prSet presAssocID="{64E2594F-ACEC-0943-9763-1DFE98B91C30}" presName="sibTrans" presStyleLbl="sibTrans2D1" presStyleIdx="0" presStyleCnt="2"/>
      <dgm:spPr/>
    </dgm:pt>
    <dgm:pt modelId="{587C4B3F-D42B-5C4F-97C7-CED269F9ED94}" type="pres">
      <dgm:prSet presAssocID="{64E2594F-ACEC-0943-9763-1DFE98B91C30}" presName="connectorText" presStyleLbl="sibTrans2D1" presStyleIdx="0" presStyleCnt="2"/>
      <dgm:spPr/>
    </dgm:pt>
    <dgm:pt modelId="{D15FCEDA-5154-BE45-B952-C228EC892B04}" type="pres">
      <dgm:prSet presAssocID="{13A5AC47-5437-144B-8F4A-D025E367B1C7}" presName="node" presStyleLbl="node1" presStyleIdx="1" presStyleCnt="3">
        <dgm:presLayoutVars>
          <dgm:bulletEnabled val="1"/>
        </dgm:presLayoutVars>
      </dgm:prSet>
      <dgm:spPr/>
    </dgm:pt>
    <dgm:pt modelId="{F7D51B20-CE65-6A4D-8DFC-C2BAEC3109BA}" type="pres">
      <dgm:prSet presAssocID="{B9788BD3-70C3-CB44-AD86-0CE379601E5A}" presName="sibTrans" presStyleLbl="sibTrans2D1" presStyleIdx="1" presStyleCnt="2"/>
      <dgm:spPr/>
    </dgm:pt>
    <dgm:pt modelId="{9DBA8CF0-CE55-B044-9059-2ABEF7018862}" type="pres">
      <dgm:prSet presAssocID="{B9788BD3-70C3-CB44-AD86-0CE379601E5A}" presName="connectorText" presStyleLbl="sibTrans2D1" presStyleIdx="1" presStyleCnt="2"/>
      <dgm:spPr/>
    </dgm:pt>
    <dgm:pt modelId="{74148100-E34E-734A-B227-04E0BC07C832}" type="pres">
      <dgm:prSet presAssocID="{4DAF3068-324D-3E4C-B5D3-CC2D0C7E15D7}" presName="node" presStyleLbl="node1" presStyleIdx="2" presStyleCnt="3">
        <dgm:presLayoutVars>
          <dgm:bulletEnabled val="1"/>
        </dgm:presLayoutVars>
      </dgm:prSet>
      <dgm:spPr/>
    </dgm:pt>
  </dgm:ptLst>
  <dgm:cxnLst>
    <dgm:cxn modelId="{5B037900-8340-8E46-B2FB-24B8D4BAFF4F}" type="presOf" srcId="{B9788BD3-70C3-CB44-AD86-0CE379601E5A}" destId="{9DBA8CF0-CE55-B044-9059-2ABEF7018862}" srcOrd="1" destOrd="0" presId="urn:microsoft.com/office/officeart/2005/8/layout/process2"/>
    <dgm:cxn modelId="{E7D6D10A-56FB-4843-A8DA-F47804E5E4C4}" type="presOf" srcId="{13A5AC47-5437-144B-8F4A-D025E367B1C7}" destId="{D15FCEDA-5154-BE45-B952-C228EC892B04}" srcOrd="0" destOrd="0" presId="urn:microsoft.com/office/officeart/2005/8/layout/process2"/>
    <dgm:cxn modelId="{0E5D940F-8134-0F40-9CF8-ABC149018DED}" srcId="{430AABC3-ED3C-1347-BD42-82CAB524A6F2}" destId="{13A5AC47-5437-144B-8F4A-D025E367B1C7}" srcOrd="1" destOrd="0" parTransId="{435A7754-1E20-BC44-AD4E-30885A3D9C89}" sibTransId="{B9788BD3-70C3-CB44-AD86-0CE379601E5A}"/>
    <dgm:cxn modelId="{FE8C1026-6CF9-B548-9CD3-6A8803BAB6DD}" type="presOf" srcId="{64E2594F-ACEC-0943-9763-1DFE98B91C30}" destId="{EB9A28BA-7492-5743-AB64-90D1CB782F25}" srcOrd="0" destOrd="0" presId="urn:microsoft.com/office/officeart/2005/8/layout/process2"/>
    <dgm:cxn modelId="{C4D27B3E-9692-1B43-8D72-B1C240CD6E03}" type="presOf" srcId="{D19B5962-625C-9746-B607-90F35BB10D49}" destId="{6A17AE93-AD27-7947-A5C8-EBBDAB53A92D}" srcOrd="0" destOrd="0" presId="urn:microsoft.com/office/officeart/2005/8/layout/process2"/>
    <dgm:cxn modelId="{79916473-F9DE-E343-A160-90D6BFA17AAB}" type="presOf" srcId="{430AABC3-ED3C-1347-BD42-82CAB524A6F2}" destId="{0C1B95CE-CE0B-F849-BCE0-80841EFB4D46}" srcOrd="0" destOrd="0" presId="urn:microsoft.com/office/officeart/2005/8/layout/process2"/>
    <dgm:cxn modelId="{CE2ED28B-F933-0944-97D9-992FCB0DDAEE}" type="presOf" srcId="{4DAF3068-324D-3E4C-B5D3-CC2D0C7E15D7}" destId="{74148100-E34E-734A-B227-04E0BC07C832}" srcOrd="0" destOrd="0" presId="urn:microsoft.com/office/officeart/2005/8/layout/process2"/>
    <dgm:cxn modelId="{26B176CB-420E-D54F-9B88-343CA1FAF117}" type="presOf" srcId="{64E2594F-ACEC-0943-9763-1DFE98B91C30}" destId="{587C4B3F-D42B-5C4F-97C7-CED269F9ED94}" srcOrd="1" destOrd="0" presId="urn:microsoft.com/office/officeart/2005/8/layout/process2"/>
    <dgm:cxn modelId="{498586D7-ED84-BB45-BEB0-A2D00688B09B}" srcId="{430AABC3-ED3C-1347-BD42-82CAB524A6F2}" destId="{D19B5962-625C-9746-B607-90F35BB10D49}" srcOrd="0" destOrd="0" parTransId="{AD0FD665-53B6-E14B-8B13-D0AC28F12BAA}" sibTransId="{64E2594F-ACEC-0943-9763-1DFE98B91C30}"/>
    <dgm:cxn modelId="{76B838E4-3589-D14F-9D0B-95B9822542A8}" type="presOf" srcId="{B9788BD3-70C3-CB44-AD86-0CE379601E5A}" destId="{F7D51B20-CE65-6A4D-8DFC-C2BAEC3109BA}" srcOrd="0" destOrd="0" presId="urn:microsoft.com/office/officeart/2005/8/layout/process2"/>
    <dgm:cxn modelId="{C7B59FF4-FA77-B04E-ABCB-140D8442B763}" srcId="{430AABC3-ED3C-1347-BD42-82CAB524A6F2}" destId="{4DAF3068-324D-3E4C-B5D3-CC2D0C7E15D7}" srcOrd="2" destOrd="0" parTransId="{2088CA8D-42E3-184B-85BC-D6574A23B6A9}" sibTransId="{A009539D-921B-CC42-BA00-F83F24AC9EE9}"/>
    <dgm:cxn modelId="{775B3896-3FFB-4C43-A167-A0D83DA4DBFE}" type="presParOf" srcId="{0C1B95CE-CE0B-F849-BCE0-80841EFB4D46}" destId="{6A17AE93-AD27-7947-A5C8-EBBDAB53A92D}" srcOrd="0" destOrd="0" presId="urn:microsoft.com/office/officeart/2005/8/layout/process2"/>
    <dgm:cxn modelId="{DB6F147A-ADEC-D041-892F-BEE99C85A242}" type="presParOf" srcId="{0C1B95CE-CE0B-F849-BCE0-80841EFB4D46}" destId="{EB9A28BA-7492-5743-AB64-90D1CB782F25}" srcOrd="1" destOrd="0" presId="urn:microsoft.com/office/officeart/2005/8/layout/process2"/>
    <dgm:cxn modelId="{B19F22A3-4BD4-8040-ABC5-A3B19BF904A7}" type="presParOf" srcId="{EB9A28BA-7492-5743-AB64-90D1CB782F25}" destId="{587C4B3F-D42B-5C4F-97C7-CED269F9ED94}" srcOrd="0" destOrd="0" presId="urn:microsoft.com/office/officeart/2005/8/layout/process2"/>
    <dgm:cxn modelId="{8187C1BA-3E17-F640-9E69-AB8C456D3DC1}" type="presParOf" srcId="{0C1B95CE-CE0B-F849-BCE0-80841EFB4D46}" destId="{D15FCEDA-5154-BE45-B952-C228EC892B04}" srcOrd="2" destOrd="0" presId="urn:microsoft.com/office/officeart/2005/8/layout/process2"/>
    <dgm:cxn modelId="{7CA182A5-BC85-7B42-BD97-CDFD46068A61}" type="presParOf" srcId="{0C1B95CE-CE0B-F849-BCE0-80841EFB4D46}" destId="{F7D51B20-CE65-6A4D-8DFC-C2BAEC3109BA}" srcOrd="3" destOrd="0" presId="urn:microsoft.com/office/officeart/2005/8/layout/process2"/>
    <dgm:cxn modelId="{8DD7A568-2F00-F74F-9E1C-858CC8D1E7D1}" type="presParOf" srcId="{F7D51B20-CE65-6A4D-8DFC-C2BAEC3109BA}" destId="{9DBA8CF0-CE55-B044-9059-2ABEF7018862}" srcOrd="0" destOrd="0" presId="urn:microsoft.com/office/officeart/2005/8/layout/process2"/>
    <dgm:cxn modelId="{FA449854-CBFF-584A-AA59-3B86FB050613}" type="presParOf" srcId="{0C1B95CE-CE0B-F849-BCE0-80841EFB4D46}" destId="{74148100-E34E-734A-B227-04E0BC07C832}" srcOrd="4" destOrd="0" presId="urn:microsoft.com/office/officeart/2005/8/layout/process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E38F-4B94-654F-9994-3C5C91573896}">
      <dsp:nvSpPr>
        <dsp:cNvPr id="0" name=""/>
        <dsp:cNvSpPr/>
      </dsp:nvSpPr>
      <dsp:spPr>
        <a:xfrm>
          <a:off x="0" y="199"/>
          <a:ext cx="2426048" cy="65251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noProof="0" dirty="0">
              <a:latin typeface="Avenir Next" panose="020B0503020202020204" pitchFamily="34" charset="0"/>
            </a:rPr>
            <a:t>Chambres d’économie solidaire et Confédération nationale</a:t>
          </a:r>
        </a:p>
      </dsp:txBody>
      <dsp:txXfrm>
        <a:off x="19112" y="19311"/>
        <a:ext cx="2387824" cy="614293"/>
      </dsp:txXfrm>
    </dsp:sp>
    <dsp:sp modelId="{5FE4B3D1-4BA3-0644-B713-4D55646AC244}">
      <dsp:nvSpPr>
        <dsp:cNvPr id="0" name=""/>
        <dsp:cNvSpPr/>
      </dsp:nvSpPr>
      <dsp:spPr>
        <a:xfrm rot="5400000">
          <a:off x="1090677" y="669029"/>
          <a:ext cx="244694" cy="2936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noProof="0" dirty="0">
            <a:latin typeface="Avenir Next" panose="020B0503020202020204" pitchFamily="34" charset="0"/>
          </a:endParaRPr>
        </a:p>
      </dsp:txBody>
      <dsp:txXfrm rot="-5400000">
        <a:off x="1124934" y="693498"/>
        <a:ext cx="176180" cy="171286"/>
      </dsp:txXfrm>
    </dsp:sp>
    <dsp:sp modelId="{B8A23605-B12B-B743-9070-680BA61DDDF3}">
      <dsp:nvSpPr>
        <dsp:cNvPr id="0" name=""/>
        <dsp:cNvSpPr/>
      </dsp:nvSpPr>
      <dsp:spPr>
        <a:xfrm>
          <a:off x="0" y="978975"/>
          <a:ext cx="2426048" cy="65251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noProof="0" dirty="0">
              <a:latin typeface="Avenir Next" panose="020B0503020202020204" pitchFamily="34" charset="0"/>
            </a:rPr>
            <a:t>Stratégie de </a:t>
          </a:r>
          <a:r>
            <a:rPr lang="fr-FR" sz="1400" kern="1200" noProof="0" dirty="0">
              <a:solidFill>
                <a:schemeClr val="accent1"/>
              </a:solidFill>
              <a:latin typeface="Avenir Next" panose="020B0503020202020204" pitchFamily="34" charset="0"/>
            </a:rPr>
            <a:t>résistance</a:t>
          </a:r>
          <a:r>
            <a:rPr lang="fr-FR" sz="1400" kern="1200" noProof="0" dirty="0">
              <a:latin typeface="Avenir Next" panose="020B0503020202020204" pitchFamily="34" charset="0"/>
            </a:rPr>
            <a:t> aux pressions de la politique</a:t>
          </a:r>
        </a:p>
      </dsp:txBody>
      <dsp:txXfrm>
        <a:off x="19112" y="998087"/>
        <a:ext cx="2387824" cy="614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7AE93-AD27-7947-A5C8-EBBDAB53A92D}">
      <dsp:nvSpPr>
        <dsp:cNvPr id="0" name=""/>
        <dsp:cNvSpPr/>
      </dsp:nvSpPr>
      <dsp:spPr>
        <a:xfrm>
          <a:off x="989926" y="0"/>
          <a:ext cx="2112144" cy="64459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noProof="0" dirty="0">
              <a:latin typeface="Avenir Next" panose="020B0503020202020204" pitchFamily="34" charset="0"/>
            </a:rPr>
            <a:t>Mouvement d’économie solidaire</a:t>
          </a:r>
        </a:p>
      </dsp:txBody>
      <dsp:txXfrm>
        <a:off x="1008805" y="18879"/>
        <a:ext cx="2074386" cy="606834"/>
      </dsp:txXfrm>
    </dsp:sp>
    <dsp:sp modelId="{EB9A28BA-7492-5743-AB64-90D1CB782F25}">
      <dsp:nvSpPr>
        <dsp:cNvPr id="0" name=""/>
        <dsp:cNvSpPr/>
      </dsp:nvSpPr>
      <dsp:spPr>
        <a:xfrm rot="5400000">
          <a:off x="1925137" y="660706"/>
          <a:ext cx="241722" cy="290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latin typeface="Avenir Next" panose="020B0503020202020204" pitchFamily="34" charset="0"/>
          </a:endParaRPr>
        </a:p>
      </dsp:txBody>
      <dsp:txXfrm rot="-5400000">
        <a:off x="1958979" y="684878"/>
        <a:ext cx="174040" cy="169205"/>
      </dsp:txXfrm>
    </dsp:sp>
    <dsp:sp modelId="{D15FCEDA-5154-BE45-B952-C228EC892B04}">
      <dsp:nvSpPr>
        <dsp:cNvPr id="0" name=""/>
        <dsp:cNvSpPr/>
      </dsp:nvSpPr>
      <dsp:spPr>
        <a:xfrm>
          <a:off x="989926" y="966888"/>
          <a:ext cx="2112144" cy="64459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noProof="0" dirty="0">
              <a:latin typeface="Avenir Next" panose="020B0503020202020204" pitchFamily="34" charset="0"/>
            </a:rPr>
            <a:t>Forte </a:t>
          </a:r>
          <a:r>
            <a:rPr lang="fr-FR" sz="1400" b="0" kern="1200" noProof="0" dirty="0">
              <a:latin typeface="Avenir Next" panose="020B0503020202020204" pitchFamily="34" charset="0"/>
            </a:rPr>
            <a:t>composante</a:t>
          </a:r>
          <a:r>
            <a:rPr lang="fr-FR" sz="1400" b="1" kern="1200" noProof="0" dirty="0">
              <a:latin typeface="Avenir Next" panose="020B0503020202020204" pitchFamily="34" charset="0"/>
            </a:rPr>
            <a:t> identitaire </a:t>
          </a:r>
          <a:r>
            <a:rPr lang="fr-FR" sz="1400" kern="1200" noProof="0" dirty="0">
              <a:latin typeface="Avenir Next" panose="020B0503020202020204" pitchFamily="34" charset="0"/>
            </a:rPr>
            <a:t>et </a:t>
          </a:r>
          <a:r>
            <a:rPr lang="fr-FR" sz="1400" b="1" kern="1200" noProof="0" dirty="0">
              <a:latin typeface="Avenir Next" panose="020B0503020202020204" pitchFamily="34" charset="0"/>
            </a:rPr>
            <a:t>idéologique</a:t>
          </a:r>
          <a:endParaRPr lang="fr-FR" sz="1400" kern="1200" noProof="0" dirty="0">
            <a:latin typeface="Avenir Next" panose="020B0503020202020204" pitchFamily="34" charset="0"/>
          </a:endParaRPr>
        </a:p>
      </dsp:txBody>
      <dsp:txXfrm>
        <a:off x="1008805" y="985767"/>
        <a:ext cx="2074386" cy="606834"/>
      </dsp:txXfrm>
    </dsp:sp>
    <dsp:sp modelId="{F7D51B20-CE65-6A4D-8DFC-C2BAEC3109BA}">
      <dsp:nvSpPr>
        <dsp:cNvPr id="0" name=""/>
        <dsp:cNvSpPr/>
      </dsp:nvSpPr>
      <dsp:spPr>
        <a:xfrm rot="5400000">
          <a:off x="1925137" y="1627594"/>
          <a:ext cx="241721" cy="290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latin typeface="Avenir Next" panose="020B0503020202020204" pitchFamily="34" charset="0"/>
          </a:endParaRPr>
        </a:p>
      </dsp:txBody>
      <dsp:txXfrm rot="-5400000">
        <a:off x="1958978" y="1651766"/>
        <a:ext cx="174040" cy="169205"/>
      </dsp:txXfrm>
    </dsp:sp>
    <dsp:sp modelId="{74148100-E34E-734A-B227-04E0BC07C832}">
      <dsp:nvSpPr>
        <dsp:cNvPr id="0" name=""/>
        <dsp:cNvSpPr/>
      </dsp:nvSpPr>
      <dsp:spPr>
        <a:xfrm>
          <a:off x="989926" y="1933776"/>
          <a:ext cx="2112144" cy="64459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i="0" kern="1200" noProof="0" dirty="0">
              <a:latin typeface="Avenir Next" panose="020B0503020202020204" pitchFamily="34" charset="0"/>
            </a:rPr>
            <a:t>Stratégie de </a:t>
          </a:r>
          <a:r>
            <a:rPr lang="fr-FR" sz="1400" i="0" kern="1200" noProof="0" dirty="0">
              <a:solidFill>
                <a:schemeClr val="accent1"/>
              </a:solidFill>
              <a:latin typeface="Avenir Next" panose="020B0503020202020204" pitchFamily="34" charset="0"/>
            </a:rPr>
            <a:t>différenciation</a:t>
          </a:r>
        </a:p>
        <a:p>
          <a:pPr marL="0" lvl="0" indent="0" algn="ctr" defTabSz="622300">
            <a:lnSpc>
              <a:spcPct val="90000"/>
            </a:lnSpc>
            <a:spcBef>
              <a:spcPct val="0"/>
            </a:spcBef>
            <a:spcAft>
              <a:spcPct val="35000"/>
            </a:spcAft>
            <a:buNone/>
          </a:pPr>
          <a:r>
            <a:rPr lang="fr-FR" sz="1400" i="0" kern="1200" noProof="0" dirty="0">
              <a:latin typeface="Avenir Next" panose="020B0503020202020204" pitchFamily="34" charset="0"/>
            </a:rPr>
            <a:t>Quête d’autonomie</a:t>
          </a:r>
        </a:p>
      </dsp:txBody>
      <dsp:txXfrm>
        <a:off x="1008805" y="1952655"/>
        <a:ext cx="2074386" cy="6068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1F348-FBEB-8B41-A313-1525ED14E108}" type="datetimeFigureOut">
              <a:rPr lang="es-ES" smtClean="0"/>
              <a:t>19/02/2021</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7220B-839C-6641-95EB-3322253D579D}" type="slidenum">
              <a:rPr lang="es-ES" smtClean="0"/>
              <a:t>‹N°›</a:t>
            </a:fld>
            <a:endParaRPr lang="es-ES"/>
          </a:p>
        </p:txBody>
      </p:sp>
    </p:spTree>
    <p:extLst>
      <p:ext uri="{BB962C8B-B14F-4D97-AF65-F5344CB8AC3E}">
        <p14:creationId xmlns:p14="http://schemas.microsoft.com/office/powerpoint/2010/main" val="111210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noProof="0" dirty="0"/>
              <a:t>Coop : de 70 producteurs </a:t>
            </a:r>
            <a:r>
              <a:rPr lang="fr-FR" b="1" noProof="0" dirty="0"/>
              <a:t>mis ensemble </a:t>
            </a:r>
            <a:r>
              <a:rPr lang="fr-FR" b="0" noProof="0" dirty="0"/>
              <a:t>pour mettre en place </a:t>
            </a:r>
            <a:r>
              <a:rPr lang="fr-FR" b="1" noProof="0" dirty="0"/>
              <a:t>un centre de collecte, de transformation et de vente</a:t>
            </a:r>
          </a:p>
          <a:p>
            <a:r>
              <a:rPr lang="fr-FR" noProof="0" dirty="0" err="1"/>
              <a:t>Org</a:t>
            </a:r>
            <a:r>
              <a:rPr lang="fr-FR" noProof="0" dirty="0"/>
              <a:t>. Communautaire qui ressemble </a:t>
            </a:r>
            <a:r>
              <a:rPr lang="fr-FR" b="1" noProof="0" dirty="0"/>
              <a:t>21 femmes artisanes qui fabriquent des uniformes </a:t>
            </a:r>
            <a:r>
              <a:rPr lang="fr-FR" noProof="0" dirty="0"/>
              <a:t>et de tricots</a:t>
            </a:r>
          </a:p>
          <a:p>
            <a:r>
              <a:rPr lang="fr-FR" noProof="0" dirty="0"/>
              <a:t>Organisation engagée : ce sont </a:t>
            </a:r>
            <a:r>
              <a:rPr lang="fr-FR" b="1" noProof="0" dirty="0"/>
              <a:t>38 agriculteurs </a:t>
            </a:r>
            <a:r>
              <a:rPr lang="fr-FR" noProof="0" dirty="0"/>
              <a:t>qui se sont </a:t>
            </a:r>
            <a:r>
              <a:rPr lang="fr-FR" b="1" noProof="0" dirty="0"/>
              <a:t>rassemblé pour distribuer leur production avec un système de panier bio</a:t>
            </a:r>
          </a:p>
          <a:p>
            <a:r>
              <a:rPr lang="fr-FR" noProof="0" dirty="0"/>
              <a:t>Association : Ce sont </a:t>
            </a:r>
            <a:r>
              <a:rPr lang="fr-FR" b="1" noProof="0" dirty="0"/>
              <a:t>12 personnes qui préparent des repas pour une crèche locale</a:t>
            </a:r>
          </a:p>
          <a:p>
            <a:endParaRPr lang="fr-FR" noProof="0" dirty="0"/>
          </a:p>
          <a:p>
            <a:r>
              <a:rPr lang="fr-FR" noProof="0" dirty="0"/>
              <a:t>MAIS finalement toutes ces </a:t>
            </a:r>
            <a:r>
              <a:rPr lang="fr-FR" noProof="0" dirty="0" err="1"/>
              <a:t>org</a:t>
            </a:r>
            <a:r>
              <a:rPr lang="fr-FR" noProof="0" dirty="0"/>
              <a:t> en tant que telles pourraient être ou pas de l’économie solidaire. DONC </a:t>
            </a:r>
            <a:r>
              <a:rPr lang="fr-FR" b="1" noProof="0" dirty="0"/>
              <a:t>ce qui est la particularité de l’ES ce sont les principes </a:t>
            </a:r>
            <a:r>
              <a:rPr lang="fr-FR" noProof="0" dirty="0"/>
              <a:t>qui sous-tendent leur pratiques.</a:t>
            </a:r>
          </a:p>
        </p:txBody>
      </p:sp>
      <p:sp>
        <p:nvSpPr>
          <p:cNvPr id="4" name="Marcador de número de diapositiva 3"/>
          <p:cNvSpPr>
            <a:spLocks noGrp="1"/>
          </p:cNvSpPr>
          <p:nvPr>
            <p:ph type="sldNum" sz="quarter" idx="5"/>
          </p:nvPr>
        </p:nvSpPr>
        <p:spPr/>
        <p:txBody>
          <a:bodyPr/>
          <a:lstStyle/>
          <a:p>
            <a:fld id="{B6A7220B-839C-6641-95EB-3322253D579D}" type="slidenum">
              <a:rPr lang="es-ES" smtClean="0"/>
              <a:t>4</a:t>
            </a:fld>
            <a:endParaRPr lang="es-ES"/>
          </a:p>
        </p:txBody>
      </p:sp>
    </p:spTree>
    <p:extLst>
      <p:ext uri="{BB962C8B-B14F-4D97-AF65-F5344CB8AC3E}">
        <p14:creationId xmlns:p14="http://schemas.microsoft.com/office/powerpoint/2010/main" val="254652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Si ces trajectoires sont liées à différents types d’</a:t>
            </a:r>
            <a:r>
              <a:rPr lang="fr-FR" sz="1200" b="1" kern="1200" dirty="0" err="1">
                <a:solidFill>
                  <a:schemeClr val="tx1"/>
                </a:solidFill>
                <a:effectLst/>
                <a:latin typeface="+mn-lt"/>
                <a:ea typeface="+mn-ea"/>
                <a:cs typeface="+mn-cs"/>
              </a:rPr>
              <a:t>org</a:t>
            </a:r>
            <a:r>
              <a:rPr lang="fr-FR" sz="1200" b="1" kern="120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se revendiquant comme </a:t>
            </a:r>
            <a:r>
              <a:rPr lang="fr-FR" sz="1200" b="1" kern="1200" dirty="0">
                <a:solidFill>
                  <a:schemeClr val="tx1"/>
                </a:solidFill>
                <a:effectLst/>
                <a:latin typeface="+mn-lt"/>
                <a:ea typeface="+mn-ea"/>
                <a:cs typeface="+mn-cs"/>
              </a:rPr>
              <a:t>ES sur le terrain. !!</a:t>
            </a:r>
          </a:p>
          <a:p>
            <a:endParaRPr lang="es-ES" dirty="0"/>
          </a:p>
        </p:txBody>
      </p:sp>
      <p:sp>
        <p:nvSpPr>
          <p:cNvPr id="4" name="Marcador de número de diapositiva 3"/>
          <p:cNvSpPr>
            <a:spLocks noGrp="1"/>
          </p:cNvSpPr>
          <p:nvPr>
            <p:ph type="sldNum" sz="quarter" idx="5"/>
          </p:nvPr>
        </p:nvSpPr>
        <p:spPr/>
        <p:txBody>
          <a:bodyPr/>
          <a:lstStyle/>
          <a:p>
            <a:fld id="{B6A7220B-839C-6641-95EB-3322253D579D}" type="slidenum">
              <a:rPr lang="es-ES" smtClean="0"/>
              <a:t>15</a:t>
            </a:fld>
            <a:endParaRPr lang="es-ES"/>
          </a:p>
        </p:txBody>
      </p:sp>
    </p:spTree>
    <p:extLst>
      <p:ext uri="{BB962C8B-B14F-4D97-AF65-F5344CB8AC3E}">
        <p14:creationId xmlns:p14="http://schemas.microsoft.com/office/powerpoint/2010/main" val="363035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analyses ont été réalisées selon une </a:t>
            </a:r>
            <a:r>
              <a:rPr lang="fr-FR" sz="1200" b="1" kern="1200" dirty="0">
                <a:solidFill>
                  <a:schemeClr val="tx1"/>
                </a:solidFill>
                <a:effectLst/>
                <a:latin typeface="+mn-lt"/>
                <a:ea typeface="+mn-ea"/>
                <a:cs typeface="+mn-cs"/>
              </a:rPr>
              <a:t>grille multidimensionnelle</a:t>
            </a:r>
          </a:p>
          <a:p>
            <a:pPr marL="171450" indent="-171450">
              <a:buFont typeface="Symbol" pitchFamily="2" charset="2"/>
              <a:buChar char="Þ"/>
            </a:pPr>
            <a:r>
              <a:rPr lang="fr-FR" altLang="es-ES" sz="1200" dirty="0">
                <a:solidFill>
                  <a:srgbClr val="000000"/>
                </a:solidFill>
                <a:ea typeface="ＭＳ Ｐゴシック" panose="020B0600070205080204" pitchFamily="34" charset="-128"/>
              </a:rPr>
              <a:t>Récolte de </a:t>
            </a:r>
            <a:r>
              <a:rPr lang="fr-FR" altLang="es-ES" sz="1200" b="1" dirty="0">
                <a:solidFill>
                  <a:srgbClr val="000000"/>
                </a:solidFill>
                <a:ea typeface="ＭＳ Ｐゴシック" panose="020B0600070205080204" pitchFamily="34" charset="-128"/>
              </a:rPr>
              <a:t>données qualitatives </a:t>
            </a:r>
            <a:r>
              <a:rPr lang="fr-FR" altLang="es-ES" sz="1200" dirty="0">
                <a:solidFill>
                  <a:srgbClr val="000000"/>
                </a:solidFill>
                <a:ea typeface="ＭＳ Ｐゴシック" panose="020B0600070205080204" pitchFamily="34" charset="-128"/>
              </a:rPr>
              <a:t>sur l’histoire, les finalités, les structures de gouvernance, MAIS aussi </a:t>
            </a:r>
            <a:r>
              <a:rPr lang="fr-FR" altLang="es-ES" sz="1200" b="1" dirty="0">
                <a:solidFill>
                  <a:srgbClr val="000000"/>
                </a:solidFill>
                <a:ea typeface="ＭＳ Ｐゴシック" panose="020B0600070205080204" pitchFamily="34" charset="-128"/>
              </a:rPr>
              <a:t>quantitatives</a:t>
            </a:r>
            <a:r>
              <a:rPr lang="fr-FR" altLang="es-ES" sz="1200" dirty="0">
                <a:solidFill>
                  <a:srgbClr val="000000"/>
                </a:solidFill>
                <a:ea typeface="ＭＳ Ｐゴシック" panose="020B0600070205080204" pitchFamily="34" charset="-128"/>
              </a:rPr>
              <a:t> sur les ressources monétaires et non-monétaires mobilisées.</a:t>
            </a:r>
          </a:p>
          <a:p>
            <a:pPr marL="171450" indent="-171450">
              <a:buFont typeface="Symbol" pitchFamily="2" charset="2"/>
              <a:buChar char="Þ"/>
            </a:pPr>
            <a:r>
              <a:rPr lang="fr-FR" sz="1200" kern="1200" dirty="0">
                <a:solidFill>
                  <a:schemeClr val="tx1"/>
                </a:solidFill>
                <a:effectLst/>
                <a:latin typeface="+mn-lt"/>
                <a:ea typeface="+mn-ea"/>
                <a:cs typeface="+mn-cs"/>
              </a:rPr>
              <a:t> </a:t>
            </a:r>
            <a:r>
              <a:rPr lang="fr-FR" altLang="es-ES" sz="1200" dirty="0">
                <a:solidFill>
                  <a:srgbClr val="000000"/>
                </a:solidFill>
                <a:ea typeface="ＭＳ Ｐゴシック" panose="020B0600070205080204" pitchFamily="34" charset="-128"/>
              </a:rPr>
              <a:t>La dimension </a:t>
            </a:r>
            <a:r>
              <a:rPr lang="fr-FR" altLang="es-ES" sz="1200" b="1" dirty="0">
                <a:solidFill>
                  <a:srgbClr val="000000"/>
                </a:solidFill>
                <a:ea typeface="ＭＳ Ｐゴシック" panose="020B0600070205080204" pitchFamily="34" charset="-128"/>
              </a:rPr>
              <a:t>politique</a:t>
            </a:r>
            <a:r>
              <a:rPr lang="fr-FR" altLang="es-ES" sz="1200" dirty="0">
                <a:solidFill>
                  <a:srgbClr val="000000"/>
                </a:solidFill>
                <a:ea typeface="ＭＳ Ｐゴシック" panose="020B0600070205080204" pitchFamily="34" charset="-128"/>
              </a:rPr>
              <a:t> a été exploré </a:t>
            </a:r>
            <a:r>
              <a:rPr lang="fr-FR" altLang="es-ES" sz="1200" b="1" dirty="0">
                <a:solidFill>
                  <a:srgbClr val="000000"/>
                </a:solidFill>
                <a:ea typeface="ＭＳ Ｐゴシック" panose="020B0600070205080204" pitchFamily="34" charset="-128"/>
              </a:rPr>
              <a:t>au delà </a:t>
            </a:r>
            <a:r>
              <a:rPr lang="fr-FR" altLang="es-ES" sz="1200" dirty="0">
                <a:solidFill>
                  <a:srgbClr val="000000"/>
                </a:solidFill>
                <a:ea typeface="ＭＳ Ｐゴシック" panose="020B0600070205080204" pitchFamily="34" charset="-128"/>
              </a:rPr>
              <a:t>de la structure de </a:t>
            </a:r>
            <a:r>
              <a:rPr lang="fr-FR" altLang="es-ES" sz="1200" b="1" dirty="0">
                <a:solidFill>
                  <a:srgbClr val="000000"/>
                </a:solidFill>
                <a:ea typeface="ＭＳ Ｐゴシック" panose="020B0600070205080204" pitchFamily="34" charset="-128"/>
              </a:rPr>
              <a:t>gouvernance</a:t>
            </a:r>
            <a:r>
              <a:rPr lang="fr-FR" altLang="es-ES" sz="1200" dirty="0">
                <a:solidFill>
                  <a:srgbClr val="000000"/>
                </a:solidFill>
                <a:ea typeface="ＭＳ Ｐゴシック" panose="020B0600070205080204" pitchFamily="34" charset="-128"/>
              </a:rPr>
              <a:t>.</a:t>
            </a:r>
            <a:endParaRPr lang="fr-FR" sz="1200" kern="1200" dirty="0">
              <a:solidFill>
                <a:srgbClr val="000000"/>
              </a:solidFill>
              <a:effectLst/>
              <a:latin typeface="+mn-lt"/>
              <a:ea typeface="ＭＳ Ｐゴシック" panose="020B0600070205080204" pitchFamily="34" charset="-128"/>
              <a:cs typeface="+mn-cs"/>
            </a:endParaRPr>
          </a:p>
        </p:txBody>
      </p:sp>
      <p:sp>
        <p:nvSpPr>
          <p:cNvPr id="4" name="Marcador de número de diapositiva 3"/>
          <p:cNvSpPr>
            <a:spLocks noGrp="1"/>
          </p:cNvSpPr>
          <p:nvPr>
            <p:ph type="sldNum" sz="quarter" idx="5"/>
          </p:nvPr>
        </p:nvSpPr>
        <p:spPr/>
        <p:txBody>
          <a:bodyPr/>
          <a:lstStyle/>
          <a:p>
            <a:fld id="{B6A7220B-839C-6641-95EB-3322253D579D}" type="slidenum">
              <a:rPr lang="es-ES" smtClean="0"/>
              <a:t>16</a:t>
            </a:fld>
            <a:endParaRPr lang="es-ES"/>
          </a:p>
        </p:txBody>
      </p:sp>
    </p:spTree>
    <p:extLst>
      <p:ext uri="{BB962C8B-B14F-4D97-AF65-F5344CB8AC3E}">
        <p14:creationId xmlns:p14="http://schemas.microsoft.com/office/powerpoint/2010/main" val="437291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définition de chaque catégorie est </a:t>
            </a:r>
            <a:r>
              <a:rPr lang="fr-FR" sz="1200" b="1" kern="1200" dirty="0">
                <a:solidFill>
                  <a:schemeClr val="tx1"/>
                </a:solidFill>
                <a:effectLst/>
                <a:latin typeface="+mn-lt"/>
                <a:ea typeface="+mn-ea"/>
                <a:cs typeface="+mn-cs"/>
              </a:rPr>
              <a:t>liée à la source d'institutionnalisation </a:t>
            </a:r>
            <a:r>
              <a:rPr lang="fr-FR" sz="1200" kern="1200" dirty="0">
                <a:solidFill>
                  <a:schemeClr val="tx1"/>
                </a:solidFill>
                <a:effectLst/>
                <a:latin typeface="+mn-lt"/>
                <a:ea typeface="+mn-ea"/>
                <a:cs typeface="+mn-cs"/>
              </a:rPr>
              <a:t>au sein de différentes trajectoires historiques.</a:t>
            </a:r>
            <a:r>
              <a:rPr lang="es-ES" dirty="0">
                <a:effectLst/>
              </a:rPr>
              <a:t> </a:t>
            </a:r>
            <a:endParaRPr lang="es-ES" dirty="0"/>
          </a:p>
          <a:p>
            <a:endParaRPr lang="fr-FR" noProof="0" dirty="0"/>
          </a:p>
          <a:p>
            <a:r>
              <a:rPr lang="fr-FR" noProof="0" dirty="0"/>
              <a:t>Lien avec les </a:t>
            </a:r>
            <a:r>
              <a:rPr lang="fr-FR" b="1" noProof="0" dirty="0"/>
              <a:t>EXEMPLES</a:t>
            </a:r>
            <a:r>
              <a:rPr lang="fr-FR" noProof="0" dirty="0"/>
              <a:t> mentionnés au début !</a:t>
            </a:r>
          </a:p>
          <a:p>
            <a:endParaRPr lang="fr-FR" noProof="0" dirty="0"/>
          </a:p>
        </p:txBody>
      </p:sp>
      <p:sp>
        <p:nvSpPr>
          <p:cNvPr id="4" name="Marcador de número de diapositiva 3"/>
          <p:cNvSpPr>
            <a:spLocks noGrp="1"/>
          </p:cNvSpPr>
          <p:nvPr>
            <p:ph type="sldNum" sz="quarter" idx="5"/>
          </p:nvPr>
        </p:nvSpPr>
        <p:spPr/>
        <p:txBody>
          <a:bodyPr/>
          <a:lstStyle/>
          <a:p>
            <a:fld id="{B6A7220B-839C-6641-95EB-3322253D579D}" type="slidenum">
              <a:rPr lang="es-ES" smtClean="0"/>
              <a:t>17</a:t>
            </a:fld>
            <a:endParaRPr lang="es-ES"/>
          </a:p>
        </p:txBody>
      </p:sp>
    </p:spTree>
    <p:extLst>
      <p:ext uri="{BB962C8B-B14F-4D97-AF65-F5344CB8AC3E}">
        <p14:creationId xmlns:p14="http://schemas.microsoft.com/office/powerpoint/2010/main" val="850342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dirty="0"/>
              <a:t>Toute institution de l'Etat peut passer une </a:t>
            </a:r>
            <a:r>
              <a:rPr lang="fr-FR" dirty="0">
                <a:solidFill>
                  <a:schemeClr val="accent1"/>
                </a:solidFill>
              </a:rPr>
              <a:t>commande</a:t>
            </a:r>
            <a:r>
              <a:rPr lang="fr-FR" dirty="0"/>
              <a:t> pour des biens ou services (p.ex. uniformes ou alimentation scolaire) aux organisations d’économie solidaire, précédemment confiée à des industries privées.</a:t>
            </a:r>
          </a:p>
          <a:p>
            <a:r>
              <a:rPr lang="fr-FR" dirty="0">
                <a:solidFill>
                  <a:schemeClr val="accent1"/>
                </a:solidFill>
              </a:rPr>
              <a:t>Prix </a:t>
            </a:r>
            <a:r>
              <a:rPr lang="fr-FR" dirty="0"/>
              <a:t>et </a:t>
            </a:r>
            <a:r>
              <a:rPr lang="fr-FR" dirty="0">
                <a:solidFill>
                  <a:schemeClr val="accent1"/>
                </a:solidFill>
              </a:rPr>
              <a:t>répartition</a:t>
            </a:r>
            <a:r>
              <a:rPr lang="fr-FR" dirty="0"/>
              <a:t> de la demande : entre redistribution et marché</a:t>
            </a:r>
            <a:endParaRPr lang="fr-FR" noProof="0" dirty="0"/>
          </a:p>
          <a:p>
            <a:endParaRPr lang="fr-FR" noProof="0" dirty="0"/>
          </a:p>
          <a:p>
            <a:r>
              <a:rPr lang="fr-FR" noProof="0" dirty="0"/>
              <a:t>Bien que les organisations obtiennent des revenus en échange de la provision de biens ou la prestation de services (relation marchande), les </a:t>
            </a:r>
            <a:r>
              <a:rPr lang="fr-FR" b="1" noProof="0" dirty="0"/>
              <a:t>prix</a:t>
            </a:r>
            <a:r>
              <a:rPr lang="fr-FR" noProof="0" dirty="0"/>
              <a:t> sont </a:t>
            </a:r>
            <a:r>
              <a:rPr lang="fr-FR" b="1" noProof="0" dirty="0"/>
              <a:t>standardisés (</a:t>
            </a:r>
            <a:r>
              <a:rPr lang="fr-FR" b="0" noProof="0" dirty="0"/>
              <a:t>c’est-à-dire, </a:t>
            </a:r>
            <a:r>
              <a:rPr lang="fr-FR" b="1" noProof="0" dirty="0"/>
              <a:t>un prix unique auquel les organisations adhèrent)</a:t>
            </a:r>
            <a:r>
              <a:rPr lang="fr-FR" noProof="0" dirty="0"/>
              <a:t> </a:t>
            </a:r>
            <a:r>
              <a:rPr lang="fr-FR" b="1" noProof="0" dirty="0"/>
              <a:t>et ne résultent pas de la concurrence entre fournisseurs</a:t>
            </a:r>
            <a:r>
              <a:rPr lang="fr-FR" noProof="0" dirty="0"/>
              <a:t>. En effet, toutes les organisations enregistrées sont susceptibles de bénéficier d'un contrat. </a:t>
            </a:r>
          </a:p>
          <a:p>
            <a:r>
              <a:rPr lang="fr-FR" noProof="0" dirty="0"/>
              <a:t>Par ailleurs, </a:t>
            </a:r>
            <a:r>
              <a:rPr lang="fr-FR" b="1" noProof="0" dirty="0"/>
              <a:t>l'attribution</a:t>
            </a:r>
            <a:r>
              <a:rPr lang="fr-FR" noProof="0" dirty="0"/>
              <a:t> </a:t>
            </a:r>
            <a:r>
              <a:rPr lang="fr-FR" b="1" noProof="0" dirty="0"/>
              <a:t>des contrats/commandes </a:t>
            </a:r>
            <a:r>
              <a:rPr lang="fr-FR" noProof="0" dirty="0"/>
              <a:t>est basée sur le </a:t>
            </a:r>
            <a:r>
              <a:rPr lang="fr-FR" b="1" noProof="0" dirty="0"/>
              <a:t>fractionnement du volume total </a:t>
            </a:r>
            <a:r>
              <a:rPr lang="fr-FR" noProof="0" dirty="0"/>
              <a:t>des biens en fonction de la </a:t>
            </a:r>
            <a:r>
              <a:rPr lang="fr-FR" b="1" noProof="0" dirty="0"/>
              <a:t>capacité de production maximale déclarée</a:t>
            </a:r>
            <a:r>
              <a:rPr lang="fr-FR" noProof="0" dirty="0"/>
              <a:t> par les organisations.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BUT : </a:t>
            </a:r>
            <a:r>
              <a:rPr lang="fr-FR" b="1" noProof="0" dirty="0"/>
              <a:t>Démocratiser les ressources publiques.</a:t>
            </a:r>
          </a:p>
          <a:p>
            <a:endParaRPr lang="fr-FR" noProof="0" dirty="0"/>
          </a:p>
        </p:txBody>
      </p:sp>
      <p:sp>
        <p:nvSpPr>
          <p:cNvPr id="4" name="Marcador de número de diapositiva 3"/>
          <p:cNvSpPr>
            <a:spLocks noGrp="1"/>
          </p:cNvSpPr>
          <p:nvPr>
            <p:ph type="sldNum" sz="quarter" idx="5"/>
          </p:nvPr>
        </p:nvSpPr>
        <p:spPr/>
        <p:txBody>
          <a:bodyPr/>
          <a:lstStyle/>
          <a:p>
            <a:fld id="{B6A7220B-839C-6641-95EB-3322253D579D}" type="slidenum">
              <a:rPr lang="es-ES" smtClean="0"/>
              <a:t>19</a:t>
            </a:fld>
            <a:endParaRPr lang="es-ES"/>
          </a:p>
        </p:txBody>
      </p:sp>
    </p:spTree>
    <p:extLst>
      <p:ext uri="{BB962C8B-B14F-4D97-AF65-F5344CB8AC3E}">
        <p14:creationId xmlns:p14="http://schemas.microsoft.com/office/powerpoint/2010/main" val="3796620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6A7220B-839C-6641-95EB-3322253D579D}" type="slidenum">
              <a:rPr lang="es-ES" smtClean="0"/>
              <a:t>23</a:t>
            </a:fld>
            <a:endParaRPr lang="es-ES"/>
          </a:p>
        </p:txBody>
      </p:sp>
    </p:spTree>
    <p:extLst>
      <p:ext uri="{BB962C8B-B14F-4D97-AF65-F5344CB8AC3E}">
        <p14:creationId xmlns:p14="http://schemas.microsoft.com/office/powerpoint/2010/main" val="1680037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sz="1200" kern="1200" dirty="0">
                <a:solidFill>
                  <a:schemeClr val="tx1"/>
                </a:solidFill>
                <a:effectLst/>
                <a:latin typeface="+mn-lt"/>
                <a:ea typeface="+mn-ea"/>
                <a:cs typeface="+mn-cs"/>
              </a:rPr>
              <a:t>Légitimation de quel type de connaissances </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D'où la tendance des initiatives à homogénéiser leurs comportements, menant à l'érosion des principes économiques substantifs (p.ex. spécialisation vs. diversification productive, augmentation du capital au dépens de la protection sociale). </a:t>
            </a:r>
            <a:endParaRPr lang="es-ES" dirty="0"/>
          </a:p>
        </p:txBody>
      </p:sp>
      <p:sp>
        <p:nvSpPr>
          <p:cNvPr id="4" name="Marcador de número de diapositiva 3"/>
          <p:cNvSpPr>
            <a:spLocks noGrp="1"/>
          </p:cNvSpPr>
          <p:nvPr>
            <p:ph type="sldNum" sz="quarter" idx="5"/>
          </p:nvPr>
        </p:nvSpPr>
        <p:spPr/>
        <p:txBody>
          <a:bodyPr/>
          <a:lstStyle/>
          <a:p>
            <a:fld id="{B6A7220B-839C-6641-95EB-3322253D579D}" type="slidenum">
              <a:rPr lang="es-ES" smtClean="0"/>
              <a:t>25</a:t>
            </a:fld>
            <a:endParaRPr lang="es-ES"/>
          </a:p>
        </p:txBody>
      </p:sp>
    </p:spTree>
    <p:extLst>
      <p:ext uri="{BB962C8B-B14F-4D97-AF65-F5344CB8AC3E}">
        <p14:creationId xmlns:p14="http://schemas.microsoft.com/office/powerpoint/2010/main" val="2012934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sz="1200" kern="1200" dirty="0">
                <a:solidFill>
                  <a:schemeClr val="tx1"/>
                </a:solidFill>
                <a:effectLst/>
                <a:latin typeface="+mn-lt"/>
                <a:ea typeface="+mn-ea"/>
                <a:cs typeface="+mn-cs"/>
              </a:rPr>
              <a:t>Légitimation de quel type de connaissances </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D'où la tendance des initiatives à homogénéiser leurs comportements, menant à l'érosion des principes économiques substantifs (p.ex. spécialisation vs. diversification productive, augmentation du capital au dépens de la protection sociale). </a:t>
            </a:r>
            <a:endParaRPr lang="es-ES" dirty="0"/>
          </a:p>
        </p:txBody>
      </p:sp>
      <p:sp>
        <p:nvSpPr>
          <p:cNvPr id="4" name="Marcador de número de diapositiva 3"/>
          <p:cNvSpPr>
            <a:spLocks noGrp="1"/>
          </p:cNvSpPr>
          <p:nvPr>
            <p:ph type="sldNum" sz="quarter" idx="5"/>
          </p:nvPr>
        </p:nvSpPr>
        <p:spPr/>
        <p:txBody>
          <a:bodyPr/>
          <a:lstStyle/>
          <a:p>
            <a:fld id="{B6A7220B-839C-6641-95EB-3322253D579D}" type="slidenum">
              <a:rPr lang="es-ES" smtClean="0"/>
              <a:t>26</a:t>
            </a:fld>
            <a:endParaRPr lang="es-ES"/>
          </a:p>
        </p:txBody>
      </p:sp>
    </p:spTree>
    <p:extLst>
      <p:ext uri="{BB962C8B-B14F-4D97-AF65-F5344CB8AC3E}">
        <p14:creationId xmlns:p14="http://schemas.microsoft.com/office/powerpoint/2010/main" val="1422009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sz="1200" kern="1200" dirty="0">
                <a:solidFill>
                  <a:schemeClr val="tx1"/>
                </a:solidFill>
                <a:effectLst/>
                <a:latin typeface="+mn-lt"/>
                <a:ea typeface="+mn-ea"/>
                <a:cs typeface="+mn-cs"/>
              </a:rPr>
              <a:t>L'évaluation du critère territorial a eu un </a:t>
            </a:r>
            <a:r>
              <a:rPr lang="fr-FR" sz="1200" b="1" kern="1200" dirty="0">
                <a:solidFill>
                  <a:schemeClr val="tx1"/>
                </a:solidFill>
                <a:effectLst/>
                <a:latin typeface="+mn-lt"/>
                <a:ea typeface="+mn-ea"/>
                <a:cs typeface="+mn-cs"/>
              </a:rPr>
              <a:t>impact</a:t>
            </a:r>
            <a:r>
              <a:rPr lang="fr-FR" sz="1200" kern="1200" dirty="0">
                <a:solidFill>
                  <a:schemeClr val="tx1"/>
                </a:solidFill>
                <a:effectLst/>
                <a:latin typeface="+mn-lt"/>
                <a:ea typeface="+mn-ea"/>
                <a:cs typeface="+mn-cs"/>
              </a:rPr>
              <a:t> sur les </a:t>
            </a:r>
            <a:r>
              <a:rPr lang="fr-FR" sz="1200" b="1" kern="1200" dirty="0">
                <a:solidFill>
                  <a:schemeClr val="tx1"/>
                </a:solidFill>
                <a:effectLst/>
                <a:latin typeface="+mn-lt"/>
                <a:ea typeface="+mn-ea"/>
                <a:cs typeface="+mn-cs"/>
              </a:rPr>
              <a:t>interactions</a:t>
            </a:r>
            <a:r>
              <a:rPr lang="fr-FR" sz="1200" kern="1200" dirty="0">
                <a:solidFill>
                  <a:schemeClr val="tx1"/>
                </a:solidFill>
                <a:effectLst/>
                <a:latin typeface="+mn-lt"/>
                <a:ea typeface="+mn-ea"/>
                <a:cs typeface="+mn-cs"/>
              </a:rPr>
              <a:t>, avant considérées comme </a:t>
            </a:r>
            <a:r>
              <a:rPr lang="fr-FR" sz="1200" b="1" kern="1200" dirty="0">
                <a:solidFill>
                  <a:schemeClr val="tx1"/>
                </a:solidFill>
                <a:effectLst/>
                <a:latin typeface="+mn-lt"/>
                <a:ea typeface="+mn-ea"/>
                <a:cs typeface="+mn-cs"/>
              </a:rPr>
              <a:t>stables</a:t>
            </a:r>
            <a:r>
              <a:rPr lang="fr-FR" sz="1200" kern="1200" dirty="0">
                <a:solidFill>
                  <a:schemeClr val="tx1"/>
                </a:solidFill>
                <a:effectLst/>
                <a:latin typeface="+mn-lt"/>
                <a:ea typeface="+mn-ea"/>
                <a:cs typeface="+mn-cs"/>
              </a:rPr>
              <a:t>, entre les organisations étudiées (principalement dans les branches de l'agriculture biologique et de la production textile artisanale) et leur environnement.</a:t>
            </a:r>
          </a:p>
          <a:p>
            <a:endParaRPr lang="fr-FR"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B6A7220B-839C-6641-95EB-3322253D579D}" type="slidenum">
              <a:rPr lang="es-ES" smtClean="0"/>
              <a:t>27</a:t>
            </a:fld>
            <a:endParaRPr lang="es-ES"/>
          </a:p>
        </p:txBody>
      </p:sp>
    </p:spTree>
    <p:extLst>
      <p:ext uri="{BB962C8B-B14F-4D97-AF65-F5344CB8AC3E}">
        <p14:creationId xmlns:p14="http://schemas.microsoft.com/office/powerpoint/2010/main" val="3232703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D'où la tendance des initiatives à homogénéiser leurs comportements, menant à l'érosion des principes économiques substantifs (p.ex. spécialisation vs. diversification productive, augmentation du capital au dépens de la protection sociale). </a:t>
            </a:r>
            <a:endParaRPr lang="es-ES" dirty="0"/>
          </a:p>
        </p:txBody>
      </p:sp>
      <p:sp>
        <p:nvSpPr>
          <p:cNvPr id="4" name="Marcador de número de diapositiva 3"/>
          <p:cNvSpPr>
            <a:spLocks noGrp="1"/>
          </p:cNvSpPr>
          <p:nvPr>
            <p:ph type="sldNum" sz="quarter" idx="5"/>
          </p:nvPr>
        </p:nvSpPr>
        <p:spPr/>
        <p:txBody>
          <a:bodyPr/>
          <a:lstStyle/>
          <a:p>
            <a:fld id="{B6A7220B-839C-6641-95EB-3322253D579D}" type="slidenum">
              <a:rPr lang="es-ES" smtClean="0"/>
              <a:t>28</a:t>
            </a:fld>
            <a:endParaRPr lang="es-ES"/>
          </a:p>
        </p:txBody>
      </p:sp>
    </p:spTree>
    <p:extLst>
      <p:ext uri="{BB962C8B-B14F-4D97-AF65-F5344CB8AC3E}">
        <p14:creationId xmlns:p14="http://schemas.microsoft.com/office/powerpoint/2010/main" val="4213073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noProof="0" dirty="0"/>
              <a:t>se réduire progressivement à une conception marchande de l'économie,</a:t>
            </a:r>
          </a:p>
          <a:p>
            <a:endParaRPr lang="fr-FR" noProof="0" dirty="0"/>
          </a:p>
          <a:p>
            <a:r>
              <a:rPr lang="fr-FR" noProof="0" dirty="0"/>
              <a:t>Dynamique fédérative récente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noProof="0" dirty="0"/>
              <a:t>Logique </a:t>
            </a:r>
            <a:r>
              <a:rPr lang="fr-FR" b="1" noProof="0" dirty="0" err="1"/>
              <a:t>bottom</a:t>
            </a:r>
            <a:r>
              <a:rPr lang="fr-FR" b="1" noProof="0" dirty="0"/>
              <a:t>-up </a:t>
            </a:r>
            <a:r>
              <a:rPr lang="fr-FR" sz="1200" kern="1200" dirty="0">
                <a:solidFill>
                  <a:schemeClr val="tx1"/>
                </a:solidFill>
                <a:effectLst/>
                <a:latin typeface="+mn-lt"/>
                <a:ea typeface="+mn-ea"/>
                <a:cs typeface="+mn-cs"/>
              </a:rPr>
              <a:t>des organisations qui cherchent à s’inscrire dans l’action publique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Participation exclusive d'une certaine catégorie : les associations d'économie populaire formalisées dans le cadre de la LOEPS.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DONC Tendance à déplacer </a:t>
            </a:r>
            <a:r>
              <a:rPr lang="fr-FR" dirty="0"/>
              <a:t>d’autres types d'organisations : coopératives et organisations engagées dans des mouvements sociaux.</a:t>
            </a:r>
          </a:p>
          <a:p>
            <a:endParaRPr lang="fr-FR" noProof="0" dirty="0"/>
          </a:p>
        </p:txBody>
      </p:sp>
      <p:sp>
        <p:nvSpPr>
          <p:cNvPr id="4" name="Marcador de número de diapositiva 3"/>
          <p:cNvSpPr>
            <a:spLocks noGrp="1"/>
          </p:cNvSpPr>
          <p:nvPr>
            <p:ph type="sldNum" sz="quarter" idx="5"/>
          </p:nvPr>
        </p:nvSpPr>
        <p:spPr/>
        <p:txBody>
          <a:bodyPr/>
          <a:lstStyle/>
          <a:p>
            <a:fld id="{B6A7220B-839C-6641-95EB-3322253D579D}" type="slidenum">
              <a:rPr lang="es-ES" smtClean="0"/>
              <a:t>30</a:t>
            </a:fld>
            <a:endParaRPr lang="es-ES"/>
          </a:p>
        </p:txBody>
      </p:sp>
    </p:spTree>
    <p:extLst>
      <p:ext uri="{BB962C8B-B14F-4D97-AF65-F5344CB8AC3E}">
        <p14:creationId xmlns:p14="http://schemas.microsoft.com/office/powerpoint/2010/main" val="230318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fr-FR" dirty="0">
                <a:latin typeface="Avenir Next" panose="020B0503020202020204" pitchFamily="34" charset="0"/>
              </a:rPr>
              <a:t>Pratiques de production, d'échange, de consommation et de financement dont le but n'est </a:t>
            </a:r>
            <a:r>
              <a:rPr lang="fr-FR" b="1" dirty="0">
                <a:solidFill>
                  <a:schemeClr val="accent1"/>
                </a:solidFill>
                <a:latin typeface="Avenir Next" panose="020B0503020202020204" pitchFamily="34" charset="0"/>
              </a:rPr>
              <a:t>pas de maximiser le profit</a:t>
            </a:r>
            <a:r>
              <a:rPr lang="fr-FR" dirty="0">
                <a:latin typeface="Avenir Next" panose="020B0503020202020204" pitchFamily="34" charset="0"/>
              </a:rPr>
              <a:t>, mais de </a:t>
            </a:r>
            <a:r>
              <a:rPr lang="fr-FR" b="1" dirty="0">
                <a:solidFill>
                  <a:schemeClr val="accent1"/>
                </a:solidFill>
                <a:latin typeface="Avenir Next" panose="020B0503020202020204" pitchFamily="34" charset="0"/>
              </a:rPr>
              <a:t>sécuriser les conditions de vie </a:t>
            </a:r>
            <a:r>
              <a:rPr lang="fr-FR" b="0" dirty="0">
                <a:latin typeface="Avenir Next" panose="020B0503020202020204" pitchFamily="34" charset="0"/>
              </a:rPr>
              <a:t>des personnes </a:t>
            </a:r>
            <a:r>
              <a:rPr lang="fr-FR" dirty="0">
                <a:latin typeface="Avenir Next" panose="020B0503020202020204" pitchFamily="34" charset="0"/>
              </a:rPr>
              <a:t>impliquées dans l'activité productive. (rationalité différente)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a:solidFill>
                  <a:schemeClr val="tx1"/>
                </a:solidFill>
                <a:effectLst/>
                <a:latin typeface="+mn-lt"/>
                <a:ea typeface="+mn-ea"/>
                <a:cs typeface="+mn-cs"/>
              </a:rPr>
              <a:t>préservation de la vie sociale et l’environnement local</a:t>
            </a:r>
            <a:endParaRPr lang="fr-FR" b="1" noProof="0" dirty="0">
              <a:latin typeface="Avenir Next" panose="020B0503020202020204" pitchFamily="34" charset="0"/>
            </a:endParaRPr>
          </a:p>
          <a:p>
            <a:endParaRPr lang="fr-FR" dirty="0">
              <a:latin typeface="Avenir Next" panose="020B0503020202020204" pitchFamily="34" charset="0"/>
            </a:endParaRPr>
          </a:p>
          <a:p>
            <a:r>
              <a:rPr lang="fr-FR" b="1" dirty="0">
                <a:latin typeface="Avenir Next" panose="020B0503020202020204" pitchFamily="34" charset="0"/>
              </a:rPr>
              <a:t>Certaines</a:t>
            </a:r>
            <a:r>
              <a:rPr lang="fr-FR" dirty="0">
                <a:latin typeface="Avenir Next" panose="020B0503020202020204" pitchFamily="34" charset="0"/>
              </a:rPr>
              <a:t> initiatives qui, au-delà de chercher à générer des revenus pour leurs membres</a:t>
            </a:r>
            <a:r>
              <a:rPr lang="fr-FR" b="1" dirty="0">
                <a:latin typeface="Avenir Next" panose="020B0503020202020204" pitchFamily="34" charset="0"/>
              </a:rPr>
              <a:t>, visent à générer des </a:t>
            </a:r>
            <a:r>
              <a:rPr lang="fr-FR" b="1" dirty="0">
                <a:solidFill>
                  <a:schemeClr val="accent1"/>
                </a:solidFill>
                <a:latin typeface="Avenir Next" panose="020B0503020202020204" pitchFamily="34" charset="0"/>
              </a:rPr>
              <a:t>bénéfices collectifs </a:t>
            </a:r>
            <a:r>
              <a:rPr lang="fr-FR" dirty="0">
                <a:latin typeface="Avenir Next" panose="020B0503020202020204" pitchFamily="34" charset="0"/>
              </a:rPr>
              <a:t>souvent liés au </a:t>
            </a:r>
            <a:r>
              <a:rPr lang="fr-FR" dirty="0">
                <a:solidFill>
                  <a:schemeClr val="accent1"/>
                </a:solidFill>
                <a:latin typeface="Avenir Next" panose="020B0503020202020204" pitchFamily="34" charset="0"/>
              </a:rPr>
              <a:t>bien commun. (entre les sphères privée et publique)</a:t>
            </a:r>
            <a:endParaRPr lang="fr-FR" baseline="-25000" dirty="0">
              <a:solidFill>
                <a:schemeClr val="tx1">
                  <a:lumMod val="50000"/>
                  <a:lumOff val="50000"/>
                </a:schemeClr>
              </a:solidFill>
              <a:latin typeface="Avenir Next" panose="020B0503020202020204" pitchFamily="34" charset="0"/>
            </a:endParaRPr>
          </a:p>
          <a:p>
            <a:endParaRPr lang="fr-FR" dirty="0"/>
          </a:p>
          <a:p>
            <a:r>
              <a:rPr lang="fr-FR" dirty="0"/>
              <a:t>Prise de décision de manière collective lors des assemblés</a:t>
            </a:r>
          </a:p>
        </p:txBody>
      </p:sp>
      <p:sp>
        <p:nvSpPr>
          <p:cNvPr id="4" name="Marcador de número de diapositiva 3"/>
          <p:cNvSpPr>
            <a:spLocks noGrp="1"/>
          </p:cNvSpPr>
          <p:nvPr>
            <p:ph type="sldNum" sz="quarter" idx="5"/>
          </p:nvPr>
        </p:nvSpPr>
        <p:spPr/>
        <p:txBody>
          <a:bodyPr/>
          <a:lstStyle/>
          <a:p>
            <a:fld id="{B6A7220B-839C-6641-95EB-3322253D579D}" type="slidenum">
              <a:rPr lang="es-ES" smtClean="0"/>
              <a:t>5</a:t>
            </a:fld>
            <a:endParaRPr lang="es-ES"/>
          </a:p>
        </p:txBody>
      </p:sp>
    </p:spTree>
    <p:extLst>
      <p:ext uri="{BB962C8B-B14F-4D97-AF65-F5344CB8AC3E}">
        <p14:creationId xmlns:p14="http://schemas.microsoft.com/office/powerpoint/2010/main" val="3653492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dirty="0"/>
              <a:t>Les relations entre les organisations et leurs cadres institutionnels ne se produisent pas à sens unique ni dans une logique résiduelle, </a:t>
            </a:r>
            <a:r>
              <a:rPr lang="fr-FR" sz="1050" dirty="0"/>
              <a:t>MAIS</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25000" dirty="0">
                <a:solidFill>
                  <a:schemeClr val="tx1">
                    <a:lumMod val="50000"/>
                    <a:lumOff val="50000"/>
                  </a:schemeClr>
                </a:solidFill>
              </a:rPr>
              <a:t>(Laville, 2008)</a:t>
            </a:r>
            <a:endParaRPr lang="fr-FR" dirty="0">
              <a:solidFill>
                <a:schemeClr val="tx1">
                  <a:lumMod val="50000"/>
                  <a:lumOff val="50000"/>
                </a:schemeClr>
              </a:solidFill>
            </a:endParaRPr>
          </a:p>
          <a:p>
            <a:endParaRPr lang="es-ES" dirty="0"/>
          </a:p>
        </p:txBody>
      </p:sp>
      <p:sp>
        <p:nvSpPr>
          <p:cNvPr id="4" name="Marcador de número de diapositiva 3"/>
          <p:cNvSpPr>
            <a:spLocks noGrp="1"/>
          </p:cNvSpPr>
          <p:nvPr>
            <p:ph type="sldNum" sz="quarter" idx="5"/>
          </p:nvPr>
        </p:nvSpPr>
        <p:spPr/>
        <p:txBody>
          <a:bodyPr/>
          <a:lstStyle/>
          <a:p>
            <a:fld id="{B6A7220B-839C-6641-95EB-3322253D579D}" type="slidenum">
              <a:rPr lang="es-ES" smtClean="0"/>
              <a:t>32</a:t>
            </a:fld>
            <a:endParaRPr lang="es-ES"/>
          </a:p>
        </p:txBody>
      </p:sp>
    </p:spTree>
    <p:extLst>
      <p:ext uri="{BB962C8B-B14F-4D97-AF65-F5344CB8AC3E}">
        <p14:creationId xmlns:p14="http://schemas.microsoft.com/office/powerpoint/2010/main" val="319793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fr-FR" dirty="0"/>
              <a:t>Institutionnalisation : </a:t>
            </a:r>
            <a:r>
              <a:rPr lang="fr-FR" b="1" dirty="0"/>
              <a:t>Émergence ou redéfinition d’institutions</a:t>
            </a:r>
            <a:r>
              <a:rPr lang="fr-FR" dirty="0"/>
              <a:t> juridiques et politico-administratives </a:t>
            </a:r>
            <a:r>
              <a:rPr lang="fr-FR" b="1" dirty="0"/>
              <a:t>spécifiques à un champ d’acteurs</a:t>
            </a:r>
            <a:r>
              <a:rPr lang="fr-FR" dirty="0"/>
              <a:t>.</a:t>
            </a:r>
          </a:p>
          <a:p>
            <a:r>
              <a:rPr lang="fr-FR" dirty="0"/>
              <a:t>Accent sur la façon dont les organisations deviennent l’objet de l’appareil bureaucratique et de l’agenda gouvernemental</a:t>
            </a:r>
            <a:r>
              <a:rPr lang="fr-FR" b="1" dirty="0"/>
              <a:t> </a:t>
            </a:r>
            <a:r>
              <a:rPr lang="fr-FR" dirty="0"/>
              <a:t>(inclusion sociale et création d'emploi).</a:t>
            </a:r>
          </a:p>
          <a:p>
            <a:endParaRPr lang="fr-FR" sz="1200" kern="1200" dirty="0">
              <a:solidFill>
                <a:schemeClr val="tx1"/>
              </a:solidFill>
              <a:effectLst/>
              <a:latin typeface="+mn-lt"/>
              <a:ea typeface="+mn-ea"/>
              <a:cs typeface="+mn-cs"/>
            </a:endParaRPr>
          </a:p>
          <a:p>
            <a:pPr marL="85725"/>
            <a:r>
              <a:rPr lang="fr-FR" sz="1000" dirty="0"/>
              <a:t>MAIS</a:t>
            </a:r>
          </a:p>
          <a:p>
            <a:pPr>
              <a:spcBef>
                <a:spcPts val="675"/>
              </a:spcBef>
            </a:pPr>
            <a:r>
              <a:rPr lang="fr-FR" b="1" dirty="0"/>
              <a:t>L’État</a:t>
            </a:r>
            <a:r>
              <a:rPr lang="fr-FR" dirty="0"/>
              <a:t> est au centre de l’analyse comme </a:t>
            </a:r>
            <a:r>
              <a:rPr lang="fr-FR" b="1" dirty="0">
                <a:solidFill>
                  <a:schemeClr val="accent1"/>
                </a:solidFill>
              </a:rPr>
              <a:t>source unilatérale</a:t>
            </a:r>
            <a:r>
              <a:rPr lang="fr-FR" b="1" dirty="0">
                <a:solidFill>
                  <a:schemeClr val="accent6"/>
                </a:solidFill>
              </a:rPr>
              <a:t> </a:t>
            </a:r>
            <a:r>
              <a:rPr lang="fr-FR" dirty="0"/>
              <a:t>de reconnaissance politique, souvent </a:t>
            </a:r>
            <a:r>
              <a:rPr lang="fr-FR" dirty="0">
                <a:solidFill>
                  <a:schemeClr val="accent1"/>
                </a:solidFill>
              </a:rPr>
              <a:t>négligeant </a:t>
            </a:r>
            <a:r>
              <a:rPr lang="fr-FR" b="1" dirty="0">
                <a:solidFill>
                  <a:schemeClr val="accent1"/>
                </a:solidFill>
              </a:rPr>
              <a:t>l’action collective</a:t>
            </a:r>
            <a:r>
              <a:rPr lang="fr-FR" b="1" dirty="0"/>
              <a:t> des organisations</a:t>
            </a:r>
            <a:r>
              <a:rPr lang="fr-FR" dirty="0"/>
              <a:t>. </a:t>
            </a:r>
          </a:p>
          <a:p>
            <a:pPr>
              <a:spcBef>
                <a:spcPts val="675"/>
              </a:spcBef>
            </a:pPr>
            <a:r>
              <a:rPr lang="fr-FR" dirty="0"/>
              <a:t>Perspective historique </a:t>
            </a:r>
            <a:r>
              <a:rPr lang="fr-FR" b="1" dirty="0"/>
              <a:t>souvent négligée </a:t>
            </a:r>
            <a:r>
              <a:rPr lang="fr-FR" dirty="0">
                <a:solidFill>
                  <a:prstClr val="black"/>
                </a:solidFill>
              </a:rPr>
              <a:t>→</a:t>
            </a:r>
            <a:r>
              <a:rPr lang="fr-FR" dirty="0">
                <a:sym typeface="Wingdings"/>
              </a:rPr>
              <a:t> </a:t>
            </a:r>
            <a:r>
              <a:rPr lang="fr-FR" dirty="0"/>
              <a:t>risque de traiter l’institutionnalisation comme un </a:t>
            </a:r>
            <a:r>
              <a:rPr lang="fr-FR" dirty="0">
                <a:solidFill>
                  <a:schemeClr val="accent1"/>
                </a:solidFill>
              </a:rPr>
              <a:t>phénomène statique</a:t>
            </a:r>
            <a:r>
              <a:rPr lang="fr-FR" dirty="0"/>
              <a:t>.</a:t>
            </a:r>
            <a:endParaRPr lang="fr-B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Marcador de número de diapositiva 3"/>
          <p:cNvSpPr>
            <a:spLocks noGrp="1"/>
          </p:cNvSpPr>
          <p:nvPr>
            <p:ph type="sldNum" sz="quarter" idx="5"/>
          </p:nvPr>
        </p:nvSpPr>
        <p:spPr/>
        <p:txBody>
          <a:bodyPr/>
          <a:lstStyle/>
          <a:p>
            <a:fld id="{B6A7220B-839C-6641-95EB-3322253D579D}" type="slidenum">
              <a:rPr lang="es-ES" smtClean="0"/>
              <a:t>6</a:t>
            </a:fld>
            <a:endParaRPr lang="es-ES"/>
          </a:p>
        </p:txBody>
      </p:sp>
    </p:spTree>
    <p:extLst>
      <p:ext uri="{BB962C8B-B14F-4D97-AF65-F5344CB8AC3E}">
        <p14:creationId xmlns:p14="http://schemas.microsoft.com/office/powerpoint/2010/main" val="327875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Marcador de número de diapositiva 3"/>
          <p:cNvSpPr>
            <a:spLocks noGrp="1"/>
          </p:cNvSpPr>
          <p:nvPr>
            <p:ph type="sldNum" sz="quarter" idx="5"/>
          </p:nvPr>
        </p:nvSpPr>
        <p:spPr/>
        <p:txBody>
          <a:bodyPr/>
          <a:lstStyle/>
          <a:p>
            <a:fld id="{B6A7220B-839C-6641-95EB-3322253D579D}" type="slidenum">
              <a:rPr lang="es-ES" smtClean="0"/>
              <a:t>7</a:t>
            </a:fld>
            <a:endParaRPr lang="es-ES"/>
          </a:p>
        </p:txBody>
      </p:sp>
    </p:spTree>
    <p:extLst>
      <p:ext uri="{BB962C8B-B14F-4D97-AF65-F5344CB8AC3E}">
        <p14:creationId xmlns:p14="http://schemas.microsoft.com/office/powerpoint/2010/main" val="49277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2. </a:t>
            </a:r>
            <a:r>
              <a:rPr lang="fr-BE" dirty="0"/>
              <a:t>Quelle (in)adéquation entre les </a:t>
            </a:r>
            <a:r>
              <a:rPr lang="fr-BE" b="1" dirty="0"/>
              <a:t>critères</a:t>
            </a:r>
            <a:r>
              <a:rPr lang="fr-BE" dirty="0"/>
              <a:t> mis en œuvre par les politiques et les </a:t>
            </a:r>
            <a:r>
              <a:rPr lang="fr-BE" b="1" dirty="0"/>
              <a:t>modes de fonctionnement pluriels </a:t>
            </a:r>
            <a:r>
              <a:rPr lang="fr-BE" dirty="0"/>
              <a:t>des initiatives-cibles ?</a:t>
            </a:r>
          </a:p>
        </p:txBody>
      </p:sp>
      <p:sp>
        <p:nvSpPr>
          <p:cNvPr id="4" name="Marcador de número de diapositiva 3"/>
          <p:cNvSpPr>
            <a:spLocks noGrp="1"/>
          </p:cNvSpPr>
          <p:nvPr>
            <p:ph type="sldNum" sz="quarter" idx="5"/>
          </p:nvPr>
        </p:nvSpPr>
        <p:spPr/>
        <p:txBody>
          <a:bodyPr/>
          <a:lstStyle/>
          <a:p>
            <a:fld id="{B6A7220B-839C-6641-95EB-3322253D579D}" type="slidenum">
              <a:rPr lang="es-ES" smtClean="0"/>
              <a:t>8</a:t>
            </a:fld>
            <a:endParaRPr lang="es-ES"/>
          </a:p>
        </p:txBody>
      </p:sp>
    </p:spTree>
    <p:extLst>
      <p:ext uri="{BB962C8B-B14F-4D97-AF65-F5344CB8AC3E}">
        <p14:creationId xmlns:p14="http://schemas.microsoft.com/office/powerpoint/2010/main" val="266443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fr-FR" noProof="0" dirty="0"/>
              <a:t>La particularité du contexte</a:t>
            </a:r>
          </a:p>
          <a:p>
            <a:r>
              <a:rPr lang="fr-FR" noProof="0" dirty="0"/>
              <a:t>On a assisté à</a:t>
            </a:r>
          </a:p>
          <a:p>
            <a:r>
              <a:rPr lang="fr-FR" noProof="0" dirty="0"/>
              <a:t>En Équateur et en Bolivie, l'arrivée de Rafael Correa et d'</a:t>
            </a:r>
            <a:r>
              <a:rPr lang="fr-FR" noProof="0" dirty="0" err="1"/>
              <a:t>Evo</a:t>
            </a:r>
            <a:r>
              <a:rPr lang="fr-FR" noProof="0" dirty="0"/>
              <a:t> Morales à la présidence en 2005 et 2007, respectivement, a établi la reconnaissance constitutionnelle de la pluralité économique.</a:t>
            </a:r>
          </a:p>
          <a:p>
            <a:r>
              <a:rPr lang="fr-FR" noProof="0" dirty="0"/>
              <a:t>L'inscription de cette notion dans les politiques publiques. Cette reconnaissance est présentée comme un élément clé d'un nouveau paradigme de développement appelé "Buen Vivir" (Bien Vivre).</a:t>
            </a:r>
          </a:p>
          <a:p>
            <a:endParaRPr lang="fr-FR" noProof="0" dirty="0"/>
          </a:p>
          <a:p>
            <a:r>
              <a:rPr lang="fr-FR" noProof="0" dirty="0"/>
              <a:t>(dimensions </a:t>
            </a:r>
            <a:r>
              <a:rPr lang="fr-FR" noProof="0" dirty="0" err="1"/>
              <a:t>redistributive</a:t>
            </a:r>
            <a:r>
              <a:rPr lang="fr-FR" noProof="0" dirty="0"/>
              <a:t> et écologique).</a:t>
            </a:r>
          </a:p>
        </p:txBody>
      </p:sp>
      <p:sp>
        <p:nvSpPr>
          <p:cNvPr id="4" name="Marcador de número de diapositiva 3"/>
          <p:cNvSpPr>
            <a:spLocks noGrp="1"/>
          </p:cNvSpPr>
          <p:nvPr>
            <p:ph type="sldNum" sz="quarter" idx="5"/>
          </p:nvPr>
        </p:nvSpPr>
        <p:spPr/>
        <p:txBody>
          <a:bodyPr/>
          <a:lstStyle/>
          <a:p>
            <a:fld id="{B6A7220B-839C-6641-95EB-3322253D579D}" type="slidenum">
              <a:rPr lang="es-ES" smtClean="0"/>
              <a:t>9</a:t>
            </a:fld>
            <a:endParaRPr lang="es-ES"/>
          </a:p>
        </p:txBody>
      </p:sp>
    </p:spTree>
    <p:extLst>
      <p:ext uri="{BB962C8B-B14F-4D97-AF65-F5344CB8AC3E}">
        <p14:creationId xmlns:p14="http://schemas.microsoft.com/office/powerpoint/2010/main" val="402996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En adoptant une perspective historique, j’ai retracé les </a:t>
            </a:r>
            <a:r>
              <a:rPr lang="fr-FR" sz="1200" b="1" kern="1200" noProof="0" dirty="0">
                <a:solidFill>
                  <a:schemeClr val="tx1"/>
                </a:solidFill>
                <a:effectLst/>
                <a:latin typeface="+mn-lt"/>
                <a:ea typeface="+mn-ea"/>
                <a:cs typeface="+mn-cs"/>
              </a:rPr>
              <a:t>origines</a:t>
            </a:r>
            <a:r>
              <a:rPr lang="fr-FR" sz="1200" kern="1200" noProof="0" dirty="0">
                <a:solidFill>
                  <a:schemeClr val="tx1"/>
                </a:solidFill>
                <a:effectLst/>
                <a:latin typeface="+mn-lt"/>
                <a:ea typeface="+mn-ea"/>
                <a:cs typeface="+mn-cs"/>
              </a:rPr>
              <a:t> des organisations qui se revendiquent d’économie solidaire en Équateur et en Bolivie.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J’ai examiné la manière dont ces initiatives se sont inscrites dans le débat public et dans les politiques publiques.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Méthodes. J’ai mené́ une </a:t>
            </a:r>
            <a:r>
              <a:rPr lang="fr-FR" sz="1200" b="1" kern="1200" noProof="0" dirty="0">
                <a:solidFill>
                  <a:schemeClr val="tx1"/>
                </a:solidFill>
                <a:effectLst/>
                <a:latin typeface="+mn-lt"/>
                <a:ea typeface="+mn-ea"/>
                <a:cs typeface="+mn-cs"/>
              </a:rPr>
              <a:t>revue de la littérature </a:t>
            </a:r>
            <a:r>
              <a:rPr lang="fr-FR" sz="1200" kern="1200" noProof="0" dirty="0">
                <a:solidFill>
                  <a:schemeClr val="tx1"/>
                </a:solidFill>
                <a:effectLst/>
                <a:latin typeface="+mn-lt"/>
                <a:ea typeface="+mn-ea"/>
                <a:cs typeface="+mn-cs"/>
              </a:rPr>
              <a:t>et </a:t>
            </a:r>
            <a:r>
              <a:rPr lang="fr-FR" sz="1200" b="1" kern="1200" noProof="0" dirty="0">
                <a:solidFill>
                  <a:schemeClr val="tx1"/>
                </a:solidFill>
                <a:effectLst/>
                <a:latin typeface="+mn-lt"/>
                <a:ea typeface="+mn-ea"/>
                <a:cs typeface="+mn-cs"/>
              </a:rPr>
              <a:t>l’analyse documentaire </a:t>
            </a:r>
            <a:r>
              <a:rPr lang="fr-FR" sz="1200" kern="1200" noProof="0" dirty="0">
                <a:solidFill>
                  <a:schemeClr val="tx1"/>
                </a:solidFill>
                <a:effectLst/>
                <a:latin typeface="+mn-lt"/>
                <a:ea typeface="+mn-ea"/>
                <a:cs typeface="+mn-cs"/>
              </a:rPr>
              <a:t>ce qui m’a permis de reconstruire les </a:t>
            </a:r>
            <a:r>
              <a:rPr lang="fr-FR" sz="1200" b="1" kern="1200" noProof="0" dirty="0">
                <a:solidFill>
                  <a:schemeClr val="tx1"/>
                </a:solidFill>
                <a:effectLst/>
                <a:latin typeface="+mn-lt"/>
                <a:ea typeface="+mn-ea"/>
                <a:cs typeface="+mn-cs"/>
              </a:rPr>
              <a:t>évènements estimés structurants dans l’histoire </a:t>
            </a:r>
            <a:r>
              <a:rPr lang="fr-FR" sz="1200" kern="1200" noProof="0" dirty="0">
                <a:solidFill>
                  <a:schemeClr val="tx1"/>
                </a:solidFill>
                <a:effectLst/>
                <a:latin typeface="+mn-lt"/>
                <a:ea typeface="+mn-ea"/>
                <a:cs typeface="+mn-cs"/>
              </a:rPr>
              <a:t>pour le développement des cadres institutionnels pour l’économie solidaire. </a:t>
            </a:r>
          </a:p>
        </p:txBody>
      </p:sp>
      <p:sp>
        <p:nvSpPr>
          <p:cNvPr id="4" name="Espace réservé du numéro de diapositive 3"/>
          <p:cNvSpPr>
            <a:spLocks noGrp="1"/>
          </p:cNvSpPr>
          <p:nvPr>
            <p:ph type="sldNum" sz="quarter" idx="10"/>
          </p:nvPr>
        </p:nvSpPr>
        <p:spPr/>
        <p:txBody>
          <a:bodyPr/>
          <a:lstStyle/>
          <a:p>
            <a:fld id="{8833874B-E2C6-E34E-AAE1-F0F07C77756C}" type="slidenum">
              <a:rPr lang="en-US" smtClean="0"/>
              <a:t>11</a:t>
            </a:fld>
            <a:endParaRPr lang="en-US"/>
          </a:p>
        </p:txBody>
      </p:sp>
    </p:spTree>
    <p:extLst>
      <p:ext uri="{BB962C8B-B14F-4D97-AF65-F5344CB8AC3E}">
        <p14:creationId xmlns:p14="http://schemas.microsoft.com/office/powerpoint/2010/main" val="203968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noProof="0" dirty="0" err="1">
                <a:solidFill>
                  <a:schemeClr val="tx1"/>
                </a:solidFill>
                <a:effectLst/>
                <a:latin typeface="+mn-lt"/>
                <a:ea typeface="+mn-ea"/>
                <a:cs typeface="+mn-cs"/>
              </a:rPr>
              <a:t>Org</a:t>
            </a:r>
            <a:r>
              <a:rPr lang="fr-FR" sz="1200" kern="1200" noProof="0" dirty="0">
                <a:solidFill>
                  <a:schemeClr val="tx1"/>
                </a:solidFill>
                <a:effectLst/>
                <a:latin typeface="+mn-lt"/>
                <a:ea typeface="+mn-ea"/>
                <a:cs typeface="+mn-cs"/>
              </a:rPr>
              <a:t>. Engagée qui met en place des panier des légumes, elles </a:t>
            </a:r>
            <a:r>
              <a:rPr lang="fr-FR" sz="1200" b="1" kern="1200" noProof="0" dirty="0">
                <a:solidFill>
                  <a:schemeClr val="tx1"/>
                </a:solidFill>
                <a:effectLst/>
                <a:latin typeface="+mn-lt"/>
                <a:ea typeface="+mn-ea"/>
                <a:cs typeface="+mn-cs"/>
              </a:rPr>
              <a:t>est née </a:t>
            </a:r>
            <a:r>
              <a:rPr lang="fr-FR" sz="1200" kern="1200" noProof="0" dirty="0">
                <a:solidFill>
                  <a:schemeClr val="tx1"/>
                </a:solidFill>
                <a:effectLst/>
                <a:latin typeface="+mn-lt"/>
                <a:ea typeface="+mn-ea"/>
                <a:cs typeface="+mn-cs"/>
              </a:rPr>
              <a:t>d’un projet politique de contestation </a:t>
            </a:r>
            <a:r>
              <a:rPr lang="fr-FR" sz="1200" b="1" kern="1200" noProof="0" dirty="0">
                <a:solidFill>
                  <a:schemeClr val="tx1"/>
                </a:solidFill>
                <a:effectLst/>
                <a:latin typeface="+mn-lt"/>
                <a:ea typeface="+mn-ea"/>
                <a:cs typeface="+mn-cs"/>
              </a:rPr>
              <a:t>contre l’agriculture industrielle et en faveur d’un agriculture local </a:t>
            </a:r>
            <a:r>
              <a:rPr lang="fr-FR" sz="1200" kern="1200" noProof="0" dirty="0">
                <a:solidFill>
                  <a:schemeClr val="tx1"/>
                </a:solidFill>
                <a:effectLst/>
                <a:latin typeface="+mn-lt"/>
                <a:ea typeface="+mn-ea"/>
                <a:cs typeface="+mn-cs"/>
              </a:rPr>
              <a:t>et bio. </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Elle est </a:t>
            </a:r>
            <a:r>
              <a:rPr lang="fr-FR" sz="1200" kern="1200" noProof="0" dirty="0" err="1">
                <a:solidFill>
                  <a:schemeClr val="tx1"/>
                </a:solidFill>
                <a:effectLst/>
                <a:latin typeface="+mn-lt"/>
                <a:ea typeface="+mn-ea"/>
                <a:cs typeface="+mn-cs"/>
              </a:rPr>
              <a:t>bcp</a:t>
            </a:r>
            <a:r>
              <a:rPr lang="fr-FR" sz="1200" kern="1200" noProof="0" dirty="0">
                <a:solidFill>
                  <a:schemeClr val="tx1"/>
                </a:solidFill>
                <a:effectLst/>
                <a:latin typeface="+mn-lt"/>
                <a:ea typeface="+mn-ea"/>
                <a:cs typeface="+mn-cs"/>
              </a:rPr>
              <a:t> plus récente, ce sont des personnes qui </a:t>
            </a:r>
            <a:r>
              <a:rPr lang="fr-FR" sz="1200" b="1" kern="1200" noProof="0" dirty="0">
                <a:solidFill>
                  <a:schemeClr val="tx1"/>
                </a:solidFill>
                <a:effectLst/>
                <a:latin typeface="+mn-lt"/>
                <a:ea typeface="+mn-ea"/>
                <a:cs typeface="+mn-cs"/>
              </a:rPr>
              <a:t>se sont constituées </a:t>
            </a:r>
            <a:r>
              <a:rPr lang="fr-FR" sz="1200" kern="1200" noProof="0" dirty="0">
                <a:solidFill>
                  <a:schemeClr val="tx1"/>
                </a:solidFill>
                <a:effectLst/>
                <a:latin typeface="+mn-lt"/>
                <a:ea typeface="+mn-ea"/>
                <a:cs typeface="+mn-cs"/>
              </a:rPr>
              <a:t>en association en 2015 pour répondre à un marché public.</a:t>
            </a:r>
          </a:p>
          <a:p>
            <a:r>
              <a:rPr lang="fr-FR" sz="1200" b="1" kern="1200" noProof="0" dirty="0">
                <a:solidFill>
                  <a:schemeClr val="tx1"/>
                </a:solidFill>
                <a:effectLst/>
                <a:latin typeface="+mn-lt"/>
                <a:ea typeface="+mn-ea"/>
                <a:cs typeface="+mn-cs"/>
              </a:rPr>
              <a:t>Enormément</a:t>
            </a:r>
            <a:r>
              <a:rPr lang="fr-FR" sz="1200" kern="1200" noProof="0" dirty="0">
                <a:solidFill>
                  <a:schemeClr val="tx1"/>
                </a:solidFill>
                <a:effectLst/>
                <a:latin typeface="+mn-lt"/>
                <a:ea typeface="+mn-ea"/>
                <a:cs typeface="+mn-cs"/>
              </a:rPr>
              <a:t> d’</a:t>
            </a:r>
            <a:r>
              <a:rPr lang="fr-FR" sz="1200" kern="1200" noProof="0" dirty="0" err="1">
                <a:solidFill>
                  <a:schemeClr val="tx1"/>
                </a:solidFill>
                <a:effectLst/>
                <a:latin typeface="+mn-lt"/>
                <a:ea typeface="+mn-ea"/>
                <a:cs typeface="+mn-cs"/>
              </a:rPr>
              <a:t>org</a:t>
            </a:r>
            <a:r>
              <a:rPr lang="fr-FR" sz="1200" kern="1200" noProof="0" dirty="0">
                <a:solidFill>
                  <a:schemeClr val="tx1"/>
                </a:solidFill>
                <a:effectLst/>
                <a:latin typeface="+mn-lt"/>
                <a:ea typeface="+mn-ea"/>
                <a:cs typeface="+mn-cs"/>
              </a:rPr>
              <a:t> qui se sont crées et </a:t>
            </a:r>
            <a:r>
              <a:rPr lang="fr-FR" sz="1200" b="1" kern="1200" noProof="0" dirty="0">
                <a:solidFill>
                  <a:schemeClr val="tx1"/>
                </a:solidFill>
                <a:effectLst/>
                <a:latin typeface="+mn-lt"/>
                <a:ea typeface="+mn-ea"/>
                <a:cs typeface="+mn-cs"/>
              </a:rPr>
              <a:t>formalisées</a:t>
            </a:r>
            <a:r>
              <a:rPr lang="fr-FR" sz="1200" kern="1200" noProof="0" dirty="0">
                <a:solidFill>
                  <a:schemeClr val="tx1"/>
                </a:solidFill>
                <a:effectLst/>
                <a:latin typeface="+mn-lt"/>
                <a:ea typeface="+mn-ea"/>
                <a:cs typeface="+mn-cs"/>
              </a:rPr>
              <a:t> comme </a:t>
            </a:r>
            <a:r>
              <a:rPr lang="fr-FR" sz="1200" kern="1200" noProof="0" dirty="0" err="1">
                <a:solidFill>
                  <a:schemeClr val="tx1"/>
                </a:solidFill>
                <a:effectLst/>
                <a:latin typeface="+mn-lt"/>
                <a:ea typeface="+mn-ea"/>
                <a:cs typeface="+mn-cs"/>
              </a:rPr>
              <a:t>assoc</a:t>
            </a:r>
            <a:r>
              <a:rPr lang="fr-FR" sz="1200" kern="1200" noProof="0" dirty="0">
                <a:solidFill>
                  <a:schemeClr val="tx1"/>
                </a:solidFill>
                <a:effectLst/>
                <a:latin typeface="+mn-lt"/>
                <a:ea typeface="+mn-ea"/>
                <a:cs typeface="+mn-cs"/>
              </a:rPr>
              <a:t>. parce que c’était la condition pour participer aux marché publics.</a:t>
            </a:r>
          </a:p>
        </p:txBody>
      </p:sp>
      <p:sp>
        <p:nvSpPr>
          <p:cNvPr id="4" name="Espace réservé du numéro de diapositive 3"/>
          <p:cNvSpPr>
            <a:spLocks noGrp="1"/>
          </p:cNvSpPr>
          <p:nvPr>
            <p:ph type="sldNum" sz="quarter" idx="10"/>
          </p:nvPr>
        </p:nvSpPr>
        <p:spPr/>
        <p:txBody>
          <a:bodyPr/>
          <a:lstStyle/>
          <a:p>
            <a:fld id="{8833874B-E2C6-E34E-AAE1-F0F07C77756C}" type="slidenum">
              <a:rPr lang="en-US" smtClean="0"/>
              <a:t>12</a:t>
            </a:fld>
            <a:endParaRPr lang="en-US"/>
          </a:p>
        </p:txBody>
      </p:sp>
    </p:spTree>
    <p:extLst>
      <p:ext uri="{BB962C8B-B14F-4D97-AF65-F5344CB8AC3E}">
        <p14:creationId xmlns:p14="http://schemas.microsoft.com/office/powerpoint/2010/main" val="192534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noProof="0" dirty="0">
                <a:effectLst/>
              </a:rPr>
              <a:t>Depuis 2009, le nombre d'initiatives </a:t>
            </a:r>
            <a:r>
              <a:rPr lang="fr-FR" b="1" noProof="0" dirty="0">
                <a:effectLst/>
              </a:rPr>
              <a:t>enregistrées sous la forme d'associations </a:t>
            </a:r>
            <a:r>
              <a:rPr lang="fr-FR" noProof="0" dirty="0">
                <a:effectLst/>
              </a:rPr>
              <a:t>a augmenté par rapport aux autres formes légales. En fait, l'une des principales raisons du choix de cette forme est le fait que c’est moins coûteux et moins compliqué en termes de temps et de procédures administratives. </a:t>
            </a:r>
          </a:p>
        </p:txBody>
      </p:sp>
      <p:sp>
        <p:nvSpPr>
          <p:cNvPr id="4" name="Marcador de número de diapositiva 3"/>
          <p:cNvSpPr>
            <a:spLocks noGrp="1"/>
          </p:cNvSpPr>
          <p:nvPr>
            <p:ph type="sldNum" sz="quarter" idx="10"/>
          </p:nvPr>
        </p:nvSpPr>
        <p:spPr/>
        <p:txBody>
          <a:bodyPr/>
          <a:lstStyle/>
          <a:p>
            <a:fld id="{8833874B-E2C6-E34E-AAE1-F0F07C77756C}" type="slidenum">
              <a:rPr lang="en-US" smtClean="0"/>
              <a:t>13</a:t>
            </a:fld>
            <a:endParaRPr lang="en-US"/>
          </a:p>
        </p:txBody>
      </p:sp>
    </p:spTree>
    <p:extLst>
      <p:ext uri="{BB962C8B-B14F-4D97-AF65-F5344CB8AC3E}">
        <p14:creationId xmlns:p14="http://schemas.microsoft.com/office/powerpoint/2010/main" val="1382870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7" name="Rectangle 6"/>
          <p:cNvSpPr/>
          <p:nvPr/>
        </p:nvSpPr>
        <p:spPr>
          <a:xfrm>
            <a:off x="0" y="-1"/>
            <a:ext cx="9144000" cy="5741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 name="Title 1"/>
          <p:cNvSpPr>
            <a:spLocks noGrp="1"/>
          </p:cNvSpPr>
          <p:nvPr>
            <p:ph type="ctrTitle" hasCustomPrompt="1"/>
          </p:nvPr>
        </p:nvSpPr>
        <p:spPr>
          <a:xfrm>
            <a:off x="914400" y="769071"/>
            <a:ext cx="7315200" cy="1805164"/>
          </a:xfrm>
        </p:spPr>
        <p:txBody>
          <a:bodyPr anchor="b">
            <a:normAutofit/>
          </a:bodyPr>
          <a:lstStyle>
            <a:lvl1pPr algn="l">
              <a:defRPr sz="4000" b="1" i="0">
                <a:latin typeface="Avenir Next Demi Bold" charset="0"/>
                <a:ea typeface="Avenir Next Demi Bold" charset="0"/>
                <a:cs typeface="Avenir Next Demi Bold" charset="0"/>
              </a:defRPr>
            </a:lvl1pPr>
          </a:lstStyle>
          <a:p>
            <a:r>
              <a:rPr lang="fr-FR" noProof="0"/>
              <a:t>Main Presentation Title</a:t>
            </a:r>
          </a:p>
        </p:txBody>
      </p:sp>
      <p:sp>
        <p:nvSpPr>
          <p:cNvPr id="3" name="Subtitle 2"/>
          <p:cNvSpPr>
            <a:spLocks noGrp="1"/>
          </p:cNvSpPr>
          <p:nvPr>
            <p:ph type="subTitle" idx="1" hasCustomPrompt="1"/>
          </p:nvPr>
        </p:nvSpPr>
        <p:spPr>
          <a:xfrm>
            <a:off x="4492486" y="3020146"/>
            <a:ext cx="3737114" cy="2506012"/>
          </a:xfrm>
        </p:spPr>
        <p:txBody>
          <a:bodyPr anchor="ctr">
            <a:normAutofit/>
          </a:bodyPr>
          <a:lstStyle>
            <a:lvl1pPr marL="0" indent="0" algn="l">
              <a:buNone/>
              <a:defRPr lang="en-GB" sz="2400" b="0" i="0" dirty="0" smtClean="0">
                <a:latin typeface="Avenir Next" charset="0"/>
                <a:ea typeface="Avenir Next" charset="0"/>
                <a:cs typeface="Avenir Nex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r"/>
            <a:r>
              <a:rPr lang="fr-FR" sz="2400" noProof="0">
                <a:latin typeface="Avenir Next Medium" charset="0"/>
                <a:ea typeface="Avenir Next Medium" charset="0"/>
                <a:cs typeface="Avenir Next Medium" charset="0"/>
              </a:rPr>
              <a:t>Auteur</a:t>
            </a:r>
          </a:p>
          <a:p>
            <a:pPr algn="r"/>
            <a:r>
              <a:rPr lang="fr-FR" sz="2400" noProof="0">
                <a:latin typeface="Avenir Next Medium" charset="0"/>
                <a:ea typeface="Avenir Next Medium" charset="0"/>
                <a:cs typeface="Avenir Next Medium" charset="0"/>
              </a:rPr>
              <a:t>Auteur</a:t>
            </a:r>
          </a:p>
          <a:p>
            <a:pPr algn="r"/>
            <a:r>
              <a:rPr lang="fr-FR" sz="2400" noProof="0">
                <a:latin typeface="Avenir Next Medium" charset="0"/>
                <a:ea typeface="Avenir Next Medium" charset="0"/>
                <a:cs typeface="Avenir Next Medium" charset="0"/>
              </a:rPr>
              <a:t>Auteur</a:t>
            </a:r>
          </a:p>
        </p:txBody>
      </p:sp>
      <p:sp>
        <p:nvSpPr>
          <p:cNvPr id="8" name="Subtitle 2"/>
          <p:cNvSpPr txBox="1">
            <a:spLocks/>
          </p:cNvSpPr>
          <p:nvPr/>
        </p:nvSpPr>
        <p:spPr>
          <a:xfrm>
            <a:off x="914400" y="3020146"/>
            <a:ext cx="2363931" cy="26117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000" b="0" i="0" kern="1200">
                <a:solidFill>
                  <a:schemeClr val="tx1"/>
                </a:solidFill>
                <a:latin typeface="Avenir Next" charset="0"/>
                <a:ea typeface="Avenir Next" charset="0"/>
                <a:cs typeface="Avenir Next" charset="0"/>
              </a:defRPr>
            </a:lvl1pPr>
            <a:lvl2pPr marL="457200" indent="0" algn="ctr" defTabSz="914400" rtl="0" eaLnBrk="1" latinLnBrk="0" hangingPunct="1">
              <a:lnSpc>
                <a:spcPct val="90000"/>
              </a:lnSpc>
              <a:spcBef>
                <a:spcPts val="1200"/>
              </a:spcBef>
              <a:buFont typeface="Arial" panose="020B0604020202020204" pitchFamily="34" charset="0"/>
              <a:buNone/>
              <a:defRPr sz="2000" b="0" i="0" kern="1200">
                <a:solidFill>
                  <a:schemeClr val="tx1"/>
                </a:solidFill>
                <a:latin typeface="Avenir Next" charset="0"/>
                <a:ea typeface="Avenir Next" charset="0"/>
                <a:cs typeface="Avenir Next" charset="0"/>
              </a:defRPr>
            </a:lvl2pPr>
            <a:lvl3pPr marL="914400" indent="0" algn="ctr" defTabSz="914400" rtl="0" eaLnBrk="1" latinLnBrk="0" hangingPunct="1">
              <a:lnSpc>
                <a:spcPct val="90000"/>
              </a:lnSpc>
              <a:spcBef>
                <a:spcPts val="1200"/>
              </a:spcBef>
              <a:buFont typeface="Arial" panose="020B0604020202020204" pitchFamily="34" charset="0"/>
              <a:buNone/>
              <a:defRPr sz="1800" b="0" i="0" kern="1200">
                <a:solidFill>
                  <a:schemeClr val="tx1"/>
                </a:solidFill>
                <a:latin typeface="Avenir Next" charset="0"/>
                <a:ea typeface="Avenir Next" charset="0"/>
                <a:cs typeface="Avenir Next" charset="0"/>
              </a:defRPr>
            </a:lvl3pPr>
            <a:lvl4pPr marL="1371600" indent="0" algn="ctr" defTabSz="914400" rtl="0" eaLnBrk="1" latinLnBrk="0" hangingPunct="1">
              <a:lnSpc>
                <a:spcPct val="90000"/>
              </a:lnSpc>
              <a:spcBef>
                <a:spcPts val="1200"/>
              </a:spcBef>
              <a:buFont typeface="Arial" panose="020B0604020202020204" pitchFamily="34" charset="0"/>
              <a:buNone/>
              <a:defRPr sz="1600" b="0" i="0" kern="1200">
                <a:solidFill>
                  <a:schemeClr val="tx1"/>
                </a:solidFill>
                <a:latin typeface="Avenir Next" charset="0"/>
                <a:ea typeface="Avenir Next" charset="0"/>
                <a:cs typeface="Avenir Next" charset="0"/>
              </a:defRPr>
            </a:lvl4pPr>
            <a:lvl5pPr marL="1828800" indent="0" algn="ctr" defTabSz="914400" rtl="0" eaLnBrk="1" latinLnBrk="0" hangingPunct="1">
              <a:lnSpc>
                <a:spcPct val="90000"/>
              </a:lnSpc>
              <a:spcBef>
                <a:spcPts val="1200"/>
              </a:spcBef>
              <a:buFont typeface="Arial" panose="020B0604020202020204" pitchFamily="34" charset="0"/>
              <a:buNone/>
              <a:defRPr sz="1600" b="0" i="0" kern="1200">
                <a:solidFill>
                  <a:schemeClr val="tx1"/>
                </a:solidFill>
                <a:latin typeface="Avenir Next" charset="0"/>
                <a:ea typeface="Avenir Next" charset="0"/>
                <a:cs typeface="Avenir Next"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noProof="0"/>
          </a:p>
        </p:txBody>
      </p:sp>
      <p:sp>
        <p:nvSpPr>
          <p:cNvPr id="11" name="Espace réservé pour une image  10"/>
          <p:cNvSpPr>
            <a:spLocks noGrp="1"/>
          </p:cNvSpPr>
          <p:nvPr>
            <p:ph type="pic" sz="quarter" idx="10"/>
          </p:nvPr>
        </p:nvSpPr>
        <p:spPr>
          <a:xfrm>
            <a:off x="914400" y="3020147"/>
            <a:ext cx="2618510" cy="2506010"/>
          </a:xfrm>
        </p:spPr>
        <p:txBody>
          <a:bodyPr/>
          <a:lstStyle/>
          <a:p>
            <a:r>
              <a:rPr lang="es-ES" noProof="0"/>
              <a:t>Haga clic en el icono para agregar una imagen</a:t>
            </a:r>
            <a:endParaRPr lang="fr-FR" noProof="0"/>
          </a:p>
        </p:txBody>
      </p:sp>
      <p:sp>
        <p:nvSpPr>
          <p:cNvPr id="15" name="Espace réservé du texte 14"/>
          <p:cNvSpPr>
            <a:spLocks noGrp="1"/>
          </p:cNvSpPr>
          <p:nvPr>
            <p:ph type="body" sz="quarter" idx="11" hasCustomPrompt="1"/>
          </p:nvPr>
        </p:nvSpPr>
        <p:spPr>
          <a:xfrm>
            <a:off x="914401" y="5973763"/>
            <a:ext cx="3578086" cy="615950"/>
          </a:xfrm>
        </p:spPr>
        <p:txBody>
          <a:bodyPr>
            <a:normAutofit/>
          </a:bodyPr>
          <a:lstStyle>
            <a:lvl1pPr>
              <a:spcBef>
                <a:spcPts val="0"/>
              </a:spcBef>
              <a:defRPr sz="1800">
                <a:solidFill>
                  <a:schemeClr val="bg1">
                    <a:lumMod val="50000"/>
                  </a:schemeClr>
                </a:solidFill>
                <a:latin typeface="Avenir Next" charset="0"/>
                <a:ea typeface="Avenir Next" charset="0"/>
                <a:cs typeface="Avenir Next" charset="0"/>
              </a:defRPr>
            </a:lvl1pPr>
          </a:lstStyle>
          <a:p>
            <a:pPr lvl="0"/>
            <a:r>
              <a:rPr lang="fr-FR" noProof="0" dirty="0"/>
              <a:t>Event</a:t>
            </a:r>
            <a:br>
              <a:rPr lang="fr-FR" noProof="0" dirty="0"/>
            </a:br>
            <a:r>
              <a:rPr lang="fr-FR" noProof="0" dirty="0"/>
              <a:t>Date</a:t>
            </a:r>
          </a:p>
        </p:txBody>
      </p:sp>
      <p:pic>
        <p:nvPicPr>
          <p:cNvPr id="5" name="Image 4">
            <a:extLst>
              <a:ext uri="{FF2B5EF4-FFF2-40B4-BE49-F238E27FC236}">
                <a16:creationId xmlns:a16="http://schemas.microsoft.com/office/drawing/2014/main" id="{79E304B0-E23D-A24B-97F4-B6980027B2B5}"/>
              </a:ext>
            </a:extLst>
          </p:cNvPr>
          <p:cNvPicPr>
            <a:picLocks noChangeAspect="1"/>
          </p:cNvPicPr>
          <p:nvPr/>
        </p:nvPicPr>
        <p:blipFill>
          <a:blip r:embed="rId2"/>
          <a:stretch>
            <a:fillRect/>
          </a:stretch>
        </p:blipFill>
        <p:spPr>
          <a:xfrm>
            <a:off x="5673437" y="5972069"/>
            <a:ext cx="2749549" cy="633089"/>
          </a:xfrm>
          <a:prstGeom prst="rect">
            <a:avLst/>
          </a:prstGeom>
        </p:spPr>
      </p:pic>
    </p:spTree>
    <p:extLst>
      <p:ext uri="{BB962C8B-B14F-4D97-AF65-F5344CB8AC3E}">
        <p14:creationId xmlns:p14="http://schemas.microsoft.com/office/powerpoint/2010/main" val="3209466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n">
    <p:spTree>
      <p:nvGrpSpPr>
        <p:cNvPr id="1" name=""/>
        <p:cNvGrpSpPr/>
        <p:nvPr/>
      </p:nvGrpSpPr>
      <p:grpSpPr>
        <a:xfrm>
          <a:off x="0" y="0"/>
          <a:ext cx="0" cy="0"/>
          <a:chOff x="0" y="0"/>
          <a:chExt cx="0" cy="0"/>
        </a:xfrm>
      </p:grpSpPr>
      <p:sp>
        <p:nvSpPr>
          <p:cNvPr id="7" name="Content Placeholder 2"/>
          <p:cNvSpPr txBox="1">
            <a:spLocks/>
          </p:cNvSpPr>
          <p:nvPr/>
        </p:nvSpPr>
        <p:spPr>
          <a:xfrm>
            <a:off x="0" y="-3219"/>
            <a:ext cx="9144000" cy="2847938"/>
          </a:xfrm>
          <a:prstGeom prst="rect">
            <a:avLst/>
          </a:prstGeom>
          <a:solidFill>
            <a:schemeClr val="bg1">
              <a:lumMod val="95000"/>
            </a:schemeClr>
          </a:solidFill>
        </p:spPr>
        <p:txBody>
          <a:bodyPr vert="horz" lIns="91440" tIns="45720" rIns="91440" bIns="45720" rtlCol="0" anchor="ctr">
            <a:normAutofit/>
          </a:bodyPr>
          <a:lstStyle>
            <a:lvl1pPr marL="342900" indent="-342900" algn="l" defTabSz="457200" rtl="0" eaLnBrk="1" latinLnBrk="0" hangingPunct="1">
              <a:spcBef>
                <a:spcPts val="12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ts val="1200"/>
              </a:spcBef>
              <a:buSzPct val="80000"/>
              <a:buFont typeface="Courier New"/>
              <a:buChar char="o"/>
              <a:defRPr sz="2400" kern="1200">
                <a:solidFill>
                  <a:schemeClr val="tx1"/>
                </a:solidFill>
                <a:latin typeface="+mn-lt"/>
                <a:ea typeface="+mn-ea"/>
                <a:cs typeface="+mn-cs"/>
              </a:defRPr>
            </a:lvl2pPr>
            <a:lvl3pPr marL="1143000" indent="-228600" algn="l" defTabSz="457200" rtl="0" eaLnBrk="1" latinLnBrk="0" hangingPunct="1">
              <a:spcBef>
                <a:spcPts val="12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12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ts val="12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57300" indent="0">
              <a:spcBef>
                <a:spcPts val="0"/>
              </a:spcBef>
              <a:buFont typeface="Wingdings" charset="2"/>
              <a:buNone/>
            </a:pPr>
            <a:endParaRPr lang="fr-FR" sz="1400" noProof="0">
              <a:solidFill>
                <a:schemeClr val="bg2"/>
              </a:solidFill>
              <a:latin typeface="Monaco"/>
              <a:cs typeface="Monaco"/>
            </a:endParaRPr>
          </a:p>
        </p:txBody>
      </p:sp>
      <p:sp>
        <p:nvSpPr>
          <p:cNvPr id="8" name="Content Placeholder 2"/>
          <p:cNvSpPr txBox="1">
            <a:spLocks/>
          </p:cNvSpPr>
          <p:nvPr/>
        </p:nvSpPr>
        <p:spPr>
          <a:xfrm>
            <a:off x="0" y="5778501"/>
            <a:ext cx="9144000" cy="1097204"/>
          </a:xfrm>
          <a:prstGeom prst="rect">
            <a:avLst/>
          </a:prstGeom>
          <a:solidFill>
            <a:schemeClr val="bg1">
              <a:lumMod val="95000"/>
            </a:schemeClr>
          </a:solidFill>
        </p:spPr>
        <p:txBody>
          <a:bodyPr vert="horz" lIns="91440" tIns="45720" rIns="91440" bIns="45720" rtlCol="0" anchor="ctr">
            <a:normAutofit/>
          </a:bodyPr>
          <a:lstStyle>
            <a:lvl1pPr marL="342900" indent="-342900" algn="l" defTabSz="457200" rtl="0" eaLnBrk="1" latinLnBrk="0" hangingPunct="1">
              <a:spcBef>
                <a:spcPts val="12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ts val="1200"/>
              </a:spcBef>
              <a:buSzPct val="80000"/>
              <a:buFont typeface="Courier New"/>
              <a:buChar char="o"/>
              <a:defRPr sz="2400" kern="1200">
                <a:solidFill>
                  <a:schemeClr val="tx1"/>
                </a:solidFill>
                <a:latin typeface="+mn-lt"/>
                <a:ea typeface="+mn-ea"/>
                <a:cs typeface="+mn-cs"/>
              </a:defRPr>
            </a:lvl2pPr>
            <a:lvl3pPr marL="1143000" indent="-228600" algn="l" defTabSz="457200" rtl="0" eaLnBrk="1" latinLnBrk="0" hangingPunct="1">
              <a:spcBef>
                <a:spcPts val="12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12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ts val="12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57300" indent="0">
              <a:spcBef>
                <a:spcPts val="0"/>
              </a:spcBef>
              <a:buFont typeface="Wingdings" charset="2"/>
              <a:buNone/>
            </a:pPr>
            <a:endParaRPr lang="fr-FR" sz="1400" noProof="0">
              <a:solidFill>
                <a:schemeClr val="bg2"/>
              </a:solidFill>
              <a:latin typeface="Monaco"/>
              <a:cs typeface="Monaco"/>
            </a:endParaRPr>
          </a:p>
        </p:txBody>
      </p:sp>
      <p:pic>
        <p:nvPicPr>
          <p:cNvPr id="9" name="Picture 7" descr="KULEUVEN_CMYK_LOG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940" y="6059706"/>
            <a:ext cx="1404519" cy="503506"/>
          </a:xfrm>
          <a:prstGeom prst="rect">
            <a:avLst/>
          </a:prstGeom>
          <a:noFill/>
          <a:ln>
            <a:noFill/>
          </a:ln>
        </p:spPr>
      </p:pic>
      <p:pic>
        <p:nvPicPr>
          <p:cNvPr id="10" name="Picture 8" descr="UCL logo pantone 28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991" y="5925929"/>
            <a:ext cx="576683" cy="798917"/>
          </a:xfrm>
          <a:prstGeom prst="rect">
            <a:avLst/>
          </a:prstGeom>
          <a:noFill/>
          <a:ln>
            <a:noFill/>
          </a:ln>
        </p:spPr>
      </p:pic>
      <p:pic>
        <p:nvPicPr>
          <p:cNvPr id="11" name="Picture 9" descr="UCE logo.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7894" y="5886419"/>
            <a:ext cx="848906" cy="838427"/>
          </a:xfrm>
          <a:prstGeom prst="rect">
            <a:avLst/>
          </a:prstGeom>
          <a:noFill/>
          <a:ln>
            <a:noFill/>
          </a:ln>
        </p:spPr>
      </p:pic>
      <p:pic>
        <p:nvPicPr>
          <p:cNvPr id="12" name="Picture 10" descr="cental_logo.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5346" y="5805239"/>
            <a:ext cx="1555348" cy="903783"/>
          </a:xfrm>
          <a:prstGeom prst="rect">
            <a:avLst/>
          </a:prstGeom>
          <a:noFill/>
          <a:ln>
            <a:noFill/>
          </a:ln>
        </p:spPr>
      </p:pic>
      <p:pic>
        <p:nvPicPr>
          <p:cNvPr id="13" name="Image 1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48903" y="6118865"/>
            <a:ext cx="832836" cy="385187"/>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5183" y="6138166"/>
            <a:ext cx="1159817" cy="346586"/>
          </a:xfrm>
          <a:prstGeom prst="rect">
            <a:avLst/>
          </a:prstGeom>
        </p:spPr>
      </p:pic>
      <p:sp>
        <p:nvSpPr>
          <p:cNvPr id="24" name="Espace réservé du texte 23"/>
          <p:cNvSpPr>
            <a:spLocks noGrp="1"/>
          </p:cNvSpPr>
          <p:nvPr>
            <p:ph type="body" sz="quarter" idx="10" hasCustomPrompt="1"/>
          </p:nvPr>
        </p:nvSpPr>
        <p:spPr>
          <a:xfrm>
            <a:off x="469070" y="3198136"/>
            <a:ext cx="8205859" cy="2216150"/>
          </a:xfrm>
        </p:spPr>
        <p:txBody>
          <a:bodyPr anchor="ctr"/>
          <a:lstStyle>
            <a:lvl1pPr algn="ctr">
              <a:defRPr baseline="0"/>
            </a:lvl1pPr>
          </a:lstStyle>
          <a:p>
            <a:pPr lvl="0"/>
            <a:r>
              <a:rPr lang="fr-FR" noProof="0"/>
              <a:t>Serge Bibauw</a:t>
            </a:r>
            <a:br>
              <a:rPr lang="fr-FR" noProof="0"/>
            </a:br>
            <a:r>
              <a:rPr lang="fr-FR" noProof="0"/>
              <a:t>serge.bibauw@kuleuven.be</a:t>
            </a:r>
          </a:p>
          <a:p>
            <a:pPr lvl="0"/>
            <a:r>
              <a:rPr lang="fr-FR" noProof="0"/>
              <a:t>Télécharger cette présentation sur</a:t>
            </a:r>
            <a:br>
              <a:rPr lang="fr-FR" noProof="0"/>
            </a:br>
            <a:r>
              <a:rPr lang="fr-FR" noProof="0"/>
              <a:t>sbibauw.github.io</a:t>
            </a:r>
          </a:p>
        </p:txBody>
      </p:sp>
      <p:sp>
        <p:nvSpPr>
          <p:cNvPr id="26" name="Espace réservé pour une image  25"/>
          <p:cNvSpPr>
            <a:spLocks noGrp="1"/>
          </p:cNvSpPr>
          <p:nvPr>
            <p:ph type="pic" sz="quarter" idx="11"/>
          </p:nvPr>
        </p:nvSpPr>
        <p:spPr>
          <a:xfrm>
            <a:off x="480940" y="372206"/>
            <a:ext cx="2097088" cy="2097088"/>
          </a:xfrm>
        </p:spPr>
        <p:txBody>
          <a:bodyPr/>
          <a:lstStyle/>
          <a:p>
            <a:r>
              <a:rPr lang="es-ES" noProof="0"/>
              <a:t>Haga clic en el icono para agregar una imagen</a:t>
            </a:r>
            <a:endParaRPr lang="fr-FR" noProof="0"/>
          </a:p>
        </p:txBody>
      </p:sp>
      <p:sp>
        <p:nvSpPr>
          <p:cNvPr id="28" name="Espace réservé du contenu 27"/>
          <p:cNvSpPr>
            <a:spLocks noGrp="1"/>
          </p:cNvSpPr>
          <p:nvPr>
            <p:ph sz="quarter" idx="12" hasCustomPrompt="1"/>
          </p:nvPr>
        </p:nvSpPr>
        <p:spPr>
          <a:xfrm>
            <a:off x="2981739" y="371475"/>
            <a:ext cx="5693949" cy="2097088"/>
          </a:xfrm>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Tree>
    <p:extLst>
      <p:ext uri="{BB962C8B-B14F-4D97-AF65-F5344CB8AC3E}">
        <p14:creationId xmlns:p14="http://schemas.microsoft.com/office/powerpoint/2010/main" val="287481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s-ES" noProof="0"/>
              <a:t>Haga clic para modificar el estilo de título del patrón</a:t>
            </a:r>
            <a:endParaRPr lang="fr-FR" noProof="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a:t>Haga clic para modificar el estilo de subtítulo del patrón</a:t>
            </a:r>
            <a:endParaRPr lang="fr-FR" noProof="0"/>
          </a:p>
        </p:txBody>
      </p:sp>
      <p:sp>
        <p:nvSpPr>
          <p:cNvPr id="4" name="Espace réservé de la date 3"/>
          <p:cNvSpPr>
            <a:spLocks noGrp="1"/>
          </p:cNvSpPr>
          <p:nvPr>
            <p:ph type="dt" sz="half" idx="10"/>
          </p:nvPr>
        </p:nvSpPr>
        <p:spPr/>
        <p:txBody>
          <a:bodyPr/>
          <a:lstStyle/>
          <a:p>
            <a:fld id="{B61BEF0D-F0BB-DE4B-95CE-6DB70DBA9567}" type="datetimeFigureOut">
              <a:rPr lang="en-US" smtClean="0"/>
              <a:pPr/>
              <a:t>2/19/2021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12683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oAutofit/>
          </a:bodyPr>
          <a:lstStyle>
            <a:lvl1pPr>
              <a:defRPr sz="3200" baseline="0"/>
            </a:lvl1pPr>
          </a:lstStyle>
          <a:p>
            <a:r>
              <a:rPr lang="fr-FR" noProof="0"/>
              <a:t>Short title</a:t>
            </a:r>
          </a:p>
        </p:txBody>
      </p:sp>
      <p:sp>
        <p:nvSpPr>
          <p:cNvPr id="3" name="Content Placeholder 2"/>
          <p:cNvSpPr>
            <a:spLocks noGrp="1"/>
          </p:cNvSpPr>
          <p:nvPr>
            <p:ph idx="1" hasCustomPrompt="1"/>
          </p:nvPr>
        </p:nvSpPr>
        <p:spPr>
          <a:xfrm>
            <a:off x="3771900" y="2032145"/>
            <a:ext cx="4743450" cy="4524519"/>
          </a:xfrm>
        </p:spPr>
        <p:txBody>
          <a:bodyPr anchor="ctr"/>
          <a:lstStyle>
            <a:lvl1pPr>
              <a:spcBef>
                <a:spcPts val="3000"/>
              </a:spcBef>
              <a:defRPr lang="en-US" dirty="0"/>
            </a:lvl1pPr>
            <a:lvl2pPr>
              <a:spcBef>
                <a:spcPts val="3000"/>
              </a:spcBef>
              <a:defRPr/>
            </a:lvl2pPr>
            <a:lvl3pPr>
              <a:spcBef>
                <a:spcPts val="3000"/>
              </a:spcBef>
              <a:defRPr/>
            </a:lvl3pPr>
            <a:lvl4pPr>
              <a:spcBef>
                <a:spcPts val="3000"/>
              </a:spcBef>
              <a:defRPr/>
            </a:lvl4pPr>
            <a:lvl5pPr>
              <a:spcBef>
                <a:spcPts val="3000"/>
              </a:spcBef>
              <a:defRPr/>
            </a:lvl5pPr>
          </a:lstStyle>
          <a:p>
            <a:r>
              <a:rPr lang="fr-FR" sz="2000" noProof="0">
                <a:latin typeface="Avenir Next Medium" charset="0"/>
                <a:ea typeface="Avenir Next Medium" charset="0"/>
                <a:cs typeface="Avenir Next Medium" charset="0"/>
              </a:rPr>
              <a:t>First part</a:t>
            </a:r>
            <a:r>
              <a:rPr lang="fr-FR" sz="2000" noProof="0"/>
              <a:t> </a:t>
            </a:r>
            <a:br>
              <a:rPr lang="fr-FR" sz="2000" noProof="0"/>
            </a:br>
            <a:r>
              <a:rPr lang="fr-FR" sz="1600" noProof="0">
                <a:solidFill>
                  <a:schemeClr val="bg1">
                    <a:lumMod val="50000"/>
                  </a:schemeClr>
                </a:solidFill>
              </a:rPr>
              <a:t>Description </a:t>
            </a:r>
          </a:p>
          <a:p>
            <a:r>
              <a:rPr lang="fr-FR" sz="2000" noProof="0">
                <a:latin typeface="Avenir Next Medium" charset="0"/>
                <a:ea typeface="Avenir Next Medium" charset="0"/>
                <a:cs typeface="Avenir Next Medium" charset="0"/>
              </a:rPr>
              <a:t>Second part</a:t>
            </a:r>
            <a:br>
              <a:rPr lang="fr-FR" sz="2000" noProof="0">
                <a:latin typeface="Avenir Next Medium" charset="0"/>
                <a:ea typeface="Avenir Next Medium" charset="0"/>
                <a:cs typeface="Avenir Next Medium" charset="0"/>
              </a:rPr>
            </a:br>
            <a:r>
              <a:rPr lang="fr-FR" sz="1600" noProof="0">
                <a:solidFill>
                  <a:schemeClr val="bg1">
                    <a:lumMod val="50000"/>
                  </a:schemeClr>
                </a:solidFill>
              </a:rPr>
              <a:t>Description</a:t>
            </a:r>
          </a:p>
          <a:p>
            <a:r>
              <a:rPr lang="fr-FR" sz="2000" noProof="0">
                <a:latin typeface="Avenir Next Medium" charset="0"/>
                <a:ea typeface="Avenir Next Medium" charset="0"/>
                <a:cs typeface="Avenir Next Medium" charset="0"/>
              </a:rPr>
              <a:t>Third part</a:t>
            </a:r>
            <a:br>
              <a:rPr lang="fr-FR" sz="2000" noProof="0">
                <a:latin typeface="Avenir Next Medium" charset="0"/>
                <a:ea typeface="Avenir Next Medium" charset="0"/>
                <a:cs typeface="Avenir Next Medium" charset="0"/>
              </a:rPr>
            </a:br>
            <a:r>
              <a:rPr lang="fr-FR" sz="1600" noProof="0">
                <a:solidFill>
                  <a:schemeClr val="bg1">
                    <a:lumMod val="50000"/>
                  </a:schemeClr>
                </a:solidFill>
              </a:rPr>
              <a:t>Description</a:t>
            </a:r>
          </a:p>
        </p:txBody>
      </p:sp>
      <p:sp>
        <p:nvSpPr>
          <p:cNvPr id="8" name="Espace réservé pour une image  7"/>
          <p:cNvSpPr>
            <a:spLocks noGrp="1"/>
          </p:cNvSpPr>
          <p:nvPr>
            <p:ph type="pic" sz="quarter" idx="10"/>
          </p:nvPr>
        </p:nvSpPr>
        <p:spPr>
          <a:xfrm>
            <a:off x="628651" y="2032145"/>
            <a:ext cx="2571750" cy="4524230"/>
          </a:xfrm>
        </p:spPr>
        <p:txBody>
          <a:bodyPr/>
          <a:lstStyle/>
          <a:p>
            <a:r>
              <a:rPr lang="es-ES" noProof="0"/>
              <a:t>Haga clic en el icono para agregar una imagen</a:t>
            </a:r>
            <a:endParaRPr lang="fr-FR" noProof="0"/>
          </a:p>
        </p:txBody>
      </p:sp>
    </p:spTree>
    <p:extLst>
      <p:ext uri="{BB962C8B-B14F-4D97-AF65-F5344CB8AC3E}">
        <p14:creationId xmlns:p14="http://schemas.microsoft.com/office/powerpoint/2010/main" val="221835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a:t>Cliquez et modifiez le titre</a:t>
            </a:r>
          </a:p>
        </p:txBody>
      </p:sp>
      <p:sp>
        <p:nvSpPr>
          <p:cNvPr id="3" name="Espace réservé de la date 2"/>
          <p:cNvSpPr>
            <a:spLocks noGrp="1"/>
          </p:cNvSpPr>
          <p:nvPr>
            <p:ph type="dt" sz="half" idx="10"/>
          </p:nvPr>
        </p:nvSpPr>
        <p:spPr/>
        <p:txBody>
          <a:bodyPr/>
          <a:lstStyle/>
          <a:p>
            <a:fld id="{B61BEF0D-F0BB-DE4B-95CE-6DB70DBA9567}" type="datetimeFigureOut">
              <a:rPr lang="en-US" smtClean="0"/>
              <a:pPr/>
              <a:t>2/19/2021</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99762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7" name="Rectangle 6"/>
          <p:cNvSpPr/>
          <p:nvPr/>
        </p:nvSpPr>
        <p:spPr>
          <a:xfrm>
            <a:off x="0" y="1735282"/>
            <a:ext cx="9144000" cy="51227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 name="Title 1"/>
          <p:cNvSpPr>
            <a:spLocks noGrp="1"/>
          </p:cNvSpPr>
          <p:nvPr>
            <p:ph type="title" hasCustomPrompt="1"/>
          </p:nvPr>
        </p:nvSpPr>
        <p:spPr>
          <a:xfrm>
            <a:off x="628650" y="369843"/>
            <a:ext cx="7886700" cy="1053471"/>
          </a:xfrm>
        </p:spPr>
        <p:txBody>
          <a:bodyPr anchor="b"/>
          <a:lstStyle>
            <a:lvl1pPr>
              <a:defRPr sz="3200" baseline="0"/>
            </a:lvl1pPr>
          </a:lstStyle>
          <a:p>
            <a:r>
              <a:rPr lang="fr-FR" noProof="0"/>
              <a:t>Here goes a</a:t>
            </a:r>
            <a:br>
              <a:rPr lang="fr-FR" noProof="0"/>
            </a:br>
            <a:r>
              <a:rPr lang="fr-FR" noProof="0"/>
              <a:t>double lined title</a:t>
            </a:r>
          </a:p>
        </p:txBody>
      </p:sp>
      <p:sp>
        <p:nvSpPr>
          <p:cNvPr id="3" name="Content Placeholder 2"/>
          <p:cNvSpPr>
            <a:spLocks noGrp="1"/>
          </p:cNvSpPr>
          <p:nvPr>
            <p:ph idx="1" hasCustomPrompt="1"/>
          </p:nvPr>
        </p:nvSpPr>
        <p:spPr>
          <a:xfrm>
            <a:off x="1885950" y="2030819"/>
            <a:ext cx="6629400" cy="4525845"/>
          </a:xfrm>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 name="Date Placeholder 3"/>
          <p:cNvSpPr>
            <a:spLocks noGrp="1"/>
          </p:cNvSpPr>
          <p:nvPr>
            <p:ph type="dt" sz="half" idx="10"/>
          </p:nvPr>
        </p:nvSpPr>
        <p:spPr/>
        <p:txBody>
          <a:bodyPr/>
          <a:lstStyle/>
          <a:p>
            <a:fld id="{B61BEF0D-F0BB-DE4B-95CE-6DB70DBA9567}"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17777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re et contenu long">
    <p:spTree>
      <p:nvGrpSpPr>
        <p:cNvPr id="1" name=""/>
        <p:cNvGrpSpPr/>
        <p:nvPr/>
      </p:nvGrpSpPr>
      <p:grpSpPr>
        <a:xfrm>
          <a:off x="0" y="0"/>
          <a:ext cx="0" cy="0"/>
          <a:chOff x="0" y="0"/>
          <a:chExt cx="0" cy="0"/>
        </a:xfrm>
      </p:grpSpPr>
      <p:sp>
        <p:nvSpPr>
          <p:cNvPr id="7" name="Rectangle 6"/>
          <p:cNvSpPr/>
          <p:nvPr/>
        </p:nvSpPr>
        <p:spPr>
          <a:xfrm>
            <a:off x="0" y="1735282"/>
            <a:ext cx="9144000" cy="51227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 name="Title 1"/>
          <p:cNvSpPr>
            <a:spLocks noGrp="1"/>
          </p:cNvSpPr>
          <p:nvPr>
            <p:ph type="title" hasCustomPrompt="1"/>
          </p:nvPr>
        </p:nvSpPr>
        <p:spPr/>
        <p:txBody>
          <a:bodyPr/>
          <a:lstStyle>
            <a:lvl1pPr>
              <a:defRPr baseline="0"/>
            </a:lvl1pPr>
          </a:lstStyle>
          <a:p>
            <a:r>
              <a:rPr lang="fr-FR" noProof="0"/>
              <a:t>Here goes a</a:t>
            </a:r>
            <a:br>
              <a:rPr lang="fr-FR" noProof="0"/>
            </a:br>
            <a:r>
              <a:rPr lang="fr-FR" noProof="0"/>
              <a:t>double lined title</a:t>
            </a:r>
          </a:p>
        </p:txBody>
      </p:sp>
      <p:sp>
        <p:nvSpPr>
          <p:cNvPr id="3" name="Content Placeholder 2"/>
          <p:cNvSpPr>
            <a:spLocks noGrp="1"/>
          </p:cNvSpPr>
          <p:nvPr>
            <p:ph idx="1" hasCustomPrompt="1"/>
          </p:nvPr>
        </p:nvSpPr>
        <p:spPr/>
        <p:txBody>
          <a:bodyPr/>
          <a:lstStyle>
            <a:lvl1pPr>
              <a:defRPr sz="2200" baseline="0"/>
            </a:lvl1pPr>
          </a:lstStyle>
          <a:p>
            <a:pPr lvl="0"/>
            <a:r>
              <a:rPr lang="fr-FR" noProof="0"/>
              <a:t>Cliquez pour modifier les styles du texte du masque. Ce style de diapositive correspond à une page avec un contenu textuel élevé. La précédente est à préférer dans la mesure du possible.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 name="Date Placeholder 3"/>
          <p:cNvSpPr>
            <a:spLocks noGrp="1"/>
          </p:cNvSpPr>
          <p:nvPr>
            <p:ph type="dt" sz="half" idx="10"/>
          </p:nvPr>
        </p:nvSpPr>
        <p:spPr/>
        <p:txBody>
          <a:bodyPr/>
          <a:lstStyle/>
          <a:p>
            <a:fld id="{B61BEF0D-F0BB-DE4B-95CE-6DB70DBA9567}"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19257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re et contenu sans fond">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a:t>Here goes the title</a:t>
            </a:r>
          </a:p>
        </p:txBody>
      </p:sp>
      <p:sp>
        <p:nvSpPr>
          <p:cNvPr id="3" name="Espace réservé de la date 2"/>
          <p:cNvSpPr>
            <a:spLocks noGrp="1"/>
          </p:cNvSpPr>
          <p:nvPr>
            <p:ph type="dt" sz="half" idx="10"/>
          </p:nvPr>
        </p:nvSpPr>
        <p:spPr/>
        <p:txBody>
          <a:bodyPr/>
          <a:lstStyle/>
          <a:p>
            <a:fld id="{B61BEF0D-F0BB-DE4B-95CE-6DB70DBA9567}" type="datetimeFigureOut">
              <a:rPr lang="en-US" smtClean="0"/>
              <a:pPr/>
              <a:t>2/19/2021</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a:p>
        </p:txBody>
      </p:sp>
      <p:sp>
        <p:nvSpPr>
          <p:cNvPr id="6" name="Content Placeholder 2"/>
          <p:cNvSpPr>
            <a:spLocks noGrp="1"/>
          </p:cNvSpPr>
          <p:nvPr>
            <p:ph idx="1" hasCustomPrompt="1"/>
          </p:nvPr>
        </p:nvSpPr>
        <p:spPr>
          <a:xfrm>
            <a:off x="628650" y="2032145"/>
            <a:ext cx="7886700" cy="4524519"/>
          </a:xfrm>
        </p:spPr>
        <p:txBody>
          <a:bodyPr/>
          <a:lstStyle>
            <a:lvl1pPr>
              <a:defRPr sz="2200" baseline="0"/>
            </a:lvl1pPr>
          </a:lstStyle>
          <a:p>
            <a:pPr lvl="0"/>
            <a:r>
              <a:rPr lang="fr-FR" noProof="0"/>
              <a:t>Cliquez pour modifier les styles du texte du masque. Ce style de diapositive correspond à une page avec un contenu textuel élevé. La précédente est à préférer dans la mesure du possible.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Tree>
    <p:extLst>
      <p:ext uri="{BB962C8B-B14F-4D97-AF65-F5344CB8AC3E}">
        <p14:creationId xmlns:p14="http://schemas.microsoft.com/office/powerpoint/2010/main" val="358274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8" name="Rectangle 7"/>
          <p:cNvSpPr/>
          <p:nvPr/>
        </p:nvSpPr>
        <p:spPr>
          <a:xfrm>
            <a:off x="0" y="0"/>
            <a:ext cx="4572000"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 name="Title 1"/>
          <p:cNvSpPr>
            <a:spLocks noGrp="1"/>
          </p:cNvSpPr>
          <p:nvPr>
            <p:ph type="title" hasCustomPrompt="1"/>
          </p:nvPr>
        </p:nvSpPr>
        <p:spPr>
          <a:xfrm>
            <a:off x="368875" y="296863"/>
            <a:ext cx="3886200" cy="1240991"/>
          </a:xfrm>
        </p:spPr>
        <p:txBody>
          <a:bodyPr/>
          <a:lstStyle>
            <a:lvl1pPr algn="ctr">
              <a:defRPr sz="2400"/>
            </a:lvl1pPr>
          </a:lstStyle>
          <a:p>
            <a:r>
              <a:rPr lang="fr-FR" noProof="0"/>
              <a:t>Here goes the title</a:t>
            </a:r>
          </a:p>
        </p:txBody>
      </p:sp>
      <p:sp>
        <p:nvSpPr>
          <p:cNvPr id="3" name="Content Placeholder 2"/>
          <p:cNvSpPr>
            <a:spLocks noGrp="1"/>
          </p:cNvSpPr>
          <p:nvPr>
            <p:ph sz="half" idx="1" hasCustomPrompt="1"/>
          </p:nvPr>
        </p:nvSpPr>
        <p:spPr>
          <a:xfrm>
            <a:off x="337705" y="1984664"/>
            <a:ext cx="3886200" cy="4571999"/>
          </a:xfrm>
        </p:spPr>
        <p:txBody>
          <a:bodyPr>
            <a:normAutofit/>
          </a:bodyPr>
          <a:lstStyle>
            <a:lvl1pPr>
              <a:defRPr sz="1800"/>
            </a:lvl1pPr>
            <a:lvl2pPr>
              <a:defRPr sz="1600"/>
            </a:lvl2pPr>
            <a:lvl3pPr>
              <a:defRPr sz="1600"/>
            </a:lvl3pPr>
            <a:lvl4pPr>
              <a:defRPr sz="1400"/>
            </a:lvl4pPr>
            <a:lvl5pPr>
              <a:defRPr sz="14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 name="Content Placeholder 3"/>
          <p:cNvSpPr>
            <a:spLocks noGrp="1"/>
          </p:cNvSpPr>
          <p:nvPr>
            <p:ph sz="half" idx="2" hasCustomPrompt="1"/>
          </p:nvPr>
        </p:nvSpPr>
        <p:spPr>
          <a:xfrm>
            <a:off x="4940875" y="1984664"/>
            <a:ext cx="3886200" cy="4571999"/>
          </a:xfrm>
        </p:spPr>
        <p:txBody>
          <a:bodyPr>
            <a:normAutofit/>
          </a:bodyPr>
          <a:lstStyle>
            <a:lvl1pPr>
              <a:defRPr sz="1800"/>
            </a:lvl1pPr>
            <a:lvl2pPr>
              <a:defRPr sz="1600"/>
            </a:lvl2pPr>
            <a:lvl3pPr>
              <a:defRPr sz="1600"/>
            </a:lvl3pPr>
            <a:lvl4pPr>
              <a:defRPr sz="1400"/>
            </a:lvl4pPr>
            <a:lvl5pPr>
              <a:defRPr sz="14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 name="Date Placeholder 4"/>
          <p:cNvSpPr>
            <a:spLocks noGrp="1"/>
          </p:cNvSpPr>
          <p:nvPr>
            <p:ph type="dt" sz="half" idx="10"/>
          </p:nvPr>
        </p:nvSpPr>
        <p:spPr/>
        <p:txBody>
          <a:bodyPr/>
          <a:lstStyle/>
          <a:p>
            <a:fld id="{B61BEF0D-F0BB-DE4B-95CE-6DB70DBA9567}" type="datetimeFigureOut">
              <a:rPr lang="en-US" smtClean="0"/>
              <a:pPr/>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
        <p:nvSpPr>
          <p:cNvPr id="13" name="Espace réservé du texte 12"/>
          <p:cNvSpPr>
            <a:spLocks noGrp="1"/>
          </p:cNvSpPr>
          <p:nvPr>
            <p:ph type="body" sz="quarter" idx="13" hasCustomPrompt="1"/>
          </p:nvPr>
        </p:nvSpPr>
        <p:spPr>
          <a:xfrm>
            <a:off x="4940874" y="296863"/>
            <a:ext cx="3885625" cy="1241425"/>
          </a:xfrm>
        </p:spPr>
        <p:txBody>
          <a:bodyPr anchor="b"/>
          <a:lstStyle>
            <a:lvl1pPr>
              <a:defRPr b="0" i="0">
                <a:latin typeface="Avenir Next Medium" charset="0"/>
                <a:ea typeface="Avenir Next Medium" charset="0"/>
                <a:cs typeface="Avenir Next Medium" charset="0"/>
              </a:defRPr>
            </a:lvl1pPr>
          </a:lstStyle>
          <a:p>
            <a:pPr lvl="0"/>
            <a:r>
              <a:rPr lang="fr-FR" noProof="0"/>
              <a:t>Here goes the title</a:t>
            </a:r>
          </a:p>
        </p:txBody>
      </p:sp>
    </p:spTree>
    <p:extLst>
      <p:ext uri="{BB962C8B-B14F-4D97-AF65-F5344CB8AC3E}">
        <p14:creationId xmlns:p14="http://schemas.microsoft.com/office/powerpoint/2010/main" val="421540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noProof="0"/>
              <a:t>Cliquez et modifiez le titre</a:t>
            </a:r>
          </a:p>
        </p:txBody>
      </p:sp>
      <p:sp>
        <p:nvSpPr>
          <p:cNvPr id="3" name="Date Placeholder 2"/>
          <p:cNvSpPr>
            <a:spLocks noGrp="1"/>
          </p:cNvSpPr>
          <p:nvPr>
            <p:ph type="dt" sz="half" idx="10"/>
          </p:nvPr>
        </p:nvSpPr>
        <p:spPr/>
        <p:txBody>
          <a:bodyPr/>
          <a:lstStyle/>
          <a:p>
            <a:fld id="{B61BEF0D-F0BB-DE4B-95CE-6DB70DBA9567}" type="datetimeFigureOut">
              <a:rPr lang="en-US" smtClean="0"/>
              <a:pPr/>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22397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1"/>
            <a:ext cx="9144000" cy="6858001"/>
          </a:xfrm>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 name="Date Placeholder 3"/>
          <p:cNvSpPr>
            <a:spLocks noGrp="1"/>
          </p:cNvSpPr>
          <p:nvPr>
            <p:ph type="dt" sz="half" idx="10"/>
          </p:nvPr>
        </p:nvSpPr>
        <p:spPr/>
        <p:txBody>
          <a:bodyPr/>
          <a:lstStyle/>
          <a:p>
            <a:fld id="{B61BEF0D-F0BB-DE4B-95CE-6DB70DBA9567}"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72633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40240"/>
            <a:ext cx="7886700" cy="1076913"/>
          </a:xfrm>
          <a:prstGeom prst="rect">
            <a:avLst/>
          </a:prstGeom>
        </p:spPr>
        <p:txBody>
          <a:bodyPr vert="horz" lIns="91440" tIns="45720" rIns="91440" bIns="45720" rtlCol="0" anchor="b">
            <a:noAutofit/>
          </a:bodyPr>
          <a:lstStyle/>
          <a:p>
            <a:r>
              <a:rPr lang="fr-FR" noProof="0"/>
              <a:t>Here goes a</a:t>
            </a:r>
            <a:br>
              <a:rPr lang="fr-FR" noProof="0"/>
            </a:br>
            <a:r>
              <a:rPr lang="fr-FR" noProof="0"/>
              <a:t>double line title</a:t>
            </a:r>
          </a:p>
        </p:txBody>
      </p:sp>
      <p:sp>
        <p:nvSpPr>
          <p:cNvPr id="3" name="Text Placeholder 2"/>
          <p:cNvSpPr>
            <a:spLocks noGrp="1"/>
          </p:cNvSpPr>
          <p:nvPr>
            <p:ph type="body" idx="1"/>
          </p:nvPr>
        </p:nvSpPr>
        <p:spPr>
          <a:xfrm>
            <a:off x="628650" y="2032145"/>
            <a:ext cx="7886700" cy="4524519"/>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4" name="Date Placeholder 3"/>
          <p:cNvSpPr>
            <a:spLocks noGrp="1"/>
          </p:cNvSpPr>
          <p:nvPr>
            <p:ph type="dt" sz="half" idx="2"/>
          </p:nvPr>
        </p:nvSpPr>
        <p:spPr>
          <a:xfrm>
            <a:off x="628650" y="6356351"/>
            <a:ext cx="2057400" cy="200478"/>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2/19/2021</a:t>
            </a:fld>
            <a:endParaRPr lang="en-US"/>
          </a:p>
        </p:txBody>
      </p:sp>
      <p:sp>
        <p:nvSpPr>
          <p:cNvPr id="5" name="Footer Placeholder 4"/>
          <p:cNvSpPr>
            <a:spLocks noGrp="1"/>
          </p:cNvSpPr>
          <p:nvPr>
            <p:ph type="ftr" sz="quarter" idx="3"/>
          </p:nvPr>
        </p:nvSpPr>
        <p:spPr>
          <a:xfrm>
            <a:off x="3028950" y="6356351"/>
            <a:ext cx="3086100" cy="2003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200313"/>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a:p>
        </p:txBody>
      </p:sp>
    </p:spTree>
    <p:extLst>
      <p:ext uri="{BB962C8B-B14F-4D97-AF65-F5344CB8AC3E}">
        <p14:creationId xmlns:p14="http://schemas.microsoft.com/office/powerpoint/2010/main" val="8824627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100000"/>
        </a:lnSpc>
        <a:spcBef>
          <a:spcPct val="0"/>
        </a:spcBef>
        <a:buNone/>
        <a:defRPr sz="3200" b="0" i="0" kern="1200" baseline="0">
          <a:solidFill>
            <a:schemeClr val="tx1"/>
          </a:solidFill>
          <a:latin typeface="Avenir Next" charset="0"/>
          <a:ea typeface="Avenir Next" charset="0"/>
          <a:cs typeface="Avenir Next" charset="0"/>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200" b="0" i="0" kern="1200">
          <a:solidFill>
            <a:schemeClr val="tx1"/>
          </a:solidFill>
          <a:latin typeface="Avenir Next" charset="0"/>
          <a:ea typeface="Avenir Next" charset="0"/>
          <a:cs typeface="Avenir Next" charset="0"/>
        </a:defRPr>
      </a:lvl1pPr>
      <a:lvl2pPr marL="45720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Avenir Next" charset="0"/>
          <a:ea typeface="Avenir Next" charset="0"/>
          <a:cs typeface="Avenir Next" charset="0"/>
        </a:defRPr>
      </a:lvl2pPr>
      <a:lvl3pPr marL="914400" indent="0" algn="l" defTabSz="914400" rtl="0" eaLnBrk="1" latinLnBrk="0" hangingPunct="1">
        <a:lnSpc>
          <a:spcPct val="100000"/>
        </a:lnSpc>
        <a:spcBef>
          <a:spcPts val="1200"/>
        </a:spcBef>
        <a:buFont typeface="Arial" panose="020B0604020202020204" pitchFamily="34" charset="0"/>
        <a:buNone/>
        <a:defRPr sz="1800" b="0" i="0" kern="1200">
          <a:solidFill>
            <a:schemeClr val="tx1"/>
          </a:solidFill>
          <a:latin typeface="Avenir Next" charset="0"/>
          <a:ea typeface="Avenir Next" charset="0"/>
          <a:cs typeface="Avenir Next" charset="0"/>
        </a:defRPr>
      </a:lvl3pPr>
      <a:lvl4pPr marL="1371600" indent="0" algn="l" defTabSz="914400" rtl="0" eaLnBrk="1" latinLnBrk="0" hangingPunct="1">
        <a:lnSpc>
          <a:spcPct val="100000"/>
        </a:lnSpc>
        <a:spcBef>
          <a:spcPts val="1200"/>
        </a:spcBef>
        <a:buFont typeface="Arial" panose="020B0604020202020204" pitchFamily="34" charset="0"/>
        <a:buNone/>
        <a:defRPr sz="1600" b="0" i="0" kern="1200">
          <a:solidFill>
            <a:schemeClr val="tx1"/>
          </a:solidFill>
          <a:latin typeface="Avenir Next" charset="0"/>
          <a:ea typeface="Avenir Next" charset="0"/>
          <a:cs typeface="Avenir Next" charset="0"/>
        </a:defRPr>
      </a:lvl4pPr>
      <a:lvl5pPr marL="1828800" indent="0" algn="l" defTabSz="914400" rtl="0" eaLnBrk="1" latinLnBrk="0" hangingPunct="1">
        <a:lnSpc>
          <a:spcPct val="100000"/>
        </a:lnSpc>
        <a:spcBef>
          <a:spcPts val="1200"/>
        </a:spcBef>
        <a:buFont typeface="Arial" panose="020B0604020202020204" pitchFamily="34" charset="0"/>
        <a:buNone/>
        <a:defRPr sz="1600" b="0" i="0" kern="1200">
          <a:solidFill>
            <a:schemeClr val="tx1"/>
          </a:solidFill>
          <a:latin typeface="Avenir Next" charset="0"/>
          <a:ea typeface="Avenir Next" charset="0"/>
          <a:cs typeface="Avenir Nex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3" orient="horz" pos="2160" userDrawn="1">
          <p15:clr>
            <a:srgbClr val="F26B43"/>
          </p15:clr>
        </p15:guide>
        <p15:guide id="4"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B84C7B-37CB-1B4A-964A-0F374E0ADC10}"/>
              </a:ext>
            </a:extLst>
          </p:cNvPr>
          <p:cNvSpPr>
            <a:spLocks noGrp="1"/>
          </p:cNvSpPr>
          <p:nvPr>
            <p:ph type="ctrTitle"/>
          </p:nvPr>
        </p:nvSpPr>
        <p:spPr/>
        <p:txBody>
          <a:bodyPr>
            <a:normAutofit/>
          </a:bodyPr>
          <a:lstStyle/>
          <a:p>
            <a:r>
              <a:rPr lang="fr-FR" sz="2800" b="0" dirty="0">
                <a:latin typeface="Avenir Next Medium" panose="020B0503020202020204" pitchFamily="34" charset="0"/>
              </a:rPr>
              <a:t>Institutionnalisation de l’économie solidaire</a:t>
            </a:r>
            <a:br>
              <a:rPr lang="fr-FR" sz="2000" b="0" dirty="0"/>
            </a:br>
            <a:r>
              <a:rPr lang="fr-FR" sz="2000" b="0" dirty="0">
                <a:latin typeface="Avenir Next" panose="020B0503020202020204" pitchFamily="34" charset="0"/>
              </a:rPr>
              <a:t>Encastrement politique et logiques d’action </a:t>
            </a:r>
            <a:br>
              <a:rPr lang="fr-FR" sz="2000" b="0" dirty="0">
                <a:latin typeface="Avenir Next" panose="020B0503020202020204" pitchFamily="34" charset="0"/>
              </a:rPr>
            </a:br>
            <a:r>
              <a:rPr lang="fr-FR" sz="2000" b="0" dirty="0">
                <a:latin typeface="Avenir Next" panose="020B0503020202020204" pitchFamily="34" charset="0"/>
              </a:rPr>
              <a:t>en tension en Équateur et en Bolivie</a:t>
            </a:r>
          </a:p>
        </p:txBody>
      </p:sp>
      <p:sp>
        <p:nvSpPr>
          <p:cNvPr id="3" name="Subtítulo 2">
            <a:extLst>
              <a:ext uri="{FF2B5EF4-FFF2-40B4-BE49-F238E27FC236}">
                <a16:creationId xmlns:a16="http://schemas.microsoft.com/office/drawing/2014/main" id="{EE6D1FAD-B9E9-3446-8435-B9AF342FF642}"/>
              </a:ext>
            </a:extLst>
          </p:cNvPr>
          <p:cNvSpPr>
            <a:spLocks noGrp="1"/>
          </p:cNvSpPr>
          <p:nvPr>
            <p:ph type="subTitle" idx="1"/>
          </p:nvPr>
        </p:nvSpPr>
        <p:spPr/>
        <p:txBody>
          <a:bodyPr>
            <a:normAutofit/>
          </a:bodyPr>
          <a:lstStyle/>
          <a:p>
            <a:r>
              <a:rPr lang="es-ES" sz="1800" dirty="0"/>
              <a:t>María-José Ruiz-Rivera</a:t>
            </a:r>
          </a:p>
        </p:txBody>
      </p:sp>
      <p:pic>
        <p:nvPicPr>
          <p:cNvPr id="7" name="Marcador de posición de imagen 6">
            <a:extLst>
              <a:ext uri="{FF2B5EF4-FFF2-40B4-BE49-F238E27FC236}">
                <a16:creationId xmlns:a16="http://schemas.microsoft.com/office/drawing/2014/main" id="{1A94E709-C456-7D4E-B166-B24D2E9A87C1}"/>
              </a:ext>
            </a:extLst>
          </p:cNvPr>
          <p:cNvPicPr>
            <a:picLocks noGrp="1" noChangeAspect="1"/>
          </p:cNvPicPr>
          <p:nvPr>
            <p:ph type="pic" sz="quarter" idx="10"/>
          </p:nvPr>
        </p:nvPicPr>
        <p:blipFill>
          <a:blip r:embed="rId2"/>
          <a:srcRect l="20569" r="20569"/>
          <a:stretch>
            <a:fillRect/>
          </a:stretch>
        </p:blipFill>
        <p:spPr>
          <a:prstGeom prst="rect">
            <a:avLst/>
          </a:prstGeom>
          <a:ln>
            <a:noFill/>
          </a:ln>
          <a:effectLst>
            <a:outerShdw blurRad="190500" algn="tl" rotWithShape="0">
              <a:srgbClr val="000000">
                <a:alpha val="70000"/>
              </a:srgbClr>
            </a:outerShdw>
          </a:effectLst>
        </p:spPr>
      </p:pic>
      <p:sp>
        <p:nvSpPr>
          <p:cNvPr id="5" name="Marcador de texto 4">
            <a:extLst>
              <a:ext uri="{FF2B5EF4-FFF2-40B4-BE49-F238E27FC236}">
                <a16:creationId xmlns:a16="http://schemas.microsoft.com/office/drawing/2014/main" id="{04250138-190A-5941-AF5F-4565C3A56D4A}"/>
              </a:ext>
            </a:extLst>
          </p:cNvPr>
          <p:cNvSpPr>
            <a:spLocks noGrp="1"/>
          </p:cNvSpPr>
          <p:nvPr>
            <p:ph type="body" sz="quarter" idx="11"/>
          </p:nvPr>
        </p:nvSpPr>
        <p:spPr>
          <a:xfrm>
            <a:off x="304801" y="5973762"/>
            <a:ext cx="3173994" cy="728488"/>
          </a:xfrm>
        </p:spPr>
        <p:txBody>
          <a:bodyPr>
            <a:noAutofit/>
          </a:bodyPr>
          <a:lstStyle/>
          <a:p>
            <a:pPr algn="r"/>
            <a:r>
              <a:rPr lang="fr-FR" sz="1200" dirty="0"/>
              <a:t>Leçon publique de thèse </a:t>
            </a:r>
          </a:p>
          <a:p>
            <a:pPr algn="r"/>
            <a:r>
              <a:rPr lang="fr-FR" sz="1200" dirty="0"/>
              <a:t>Doctorat en Sciences politiques et sociales </a:t>
            </a:r>
          </a:p>
          <a:p>
            <a:pPr algn="r"/>
            <a:r>
              <a:rPr lang="fr-FR" sz="1200" dirty="0"/>
              <a:t>12 novembre 2019</a:t>
            </a:r>
          </a:p>
        </p:txBody>
      </p:sp>
      <p:pic>
        <p:nvPicPr>
          <p:cNvPr id="9" name="Imagen 8">
            <a:extLst>
              <a:ext uri="{FF2B5EF4-FFF2-40B4-BE49-F238E27FC236}">
                <a16:creationId xmlns:a16="http://schemas.microsoft.com/office/drawing/2014/main" id="{2D9967AA-766B-2B44-AA67-E5DF62A35F7E}"/>
              </a:ext>
            </a:extLst>
          </p:cNvPr>
          <p:cNvPicPr>
            <a:picLocks noChangeAspect="1"/>
          </p:cNvPicPr>
          <p:nvPr/>
        </p:nvPicPr>
        <p:blipFill>
          <a:blip r:embed="rId3"/>
          <a:stretch>
            <a:fillRect/>
          </a:stretch>
        </p:blipFill>
        <p:spPr>
          <a:xfrm>
            <a:off x="4614169" y="5972069"/>
            <a:ext cx="994152" cy="745614"/>
          </a:xfrm>
          <a:prstGeom prst="rect">
            <a:avLst/>
          </a:prstGeom>
        </p:spPr>
      </p:pic>
      <p:pic>
        <p:nvPicPr>
          <p:cNvPr id="13" name="Imagen 12">
            <a:extLst>
              <a:ext uri="{FF2B5EF4-FFF2-40B4-BE49-F238E27FC236}">
                <a16:creationId xmlns:a16="http://schemas.microsoft.com/office/drawing/2014/main" id="{AF74FA53-9648-A844-8756-E2DA29C73AA5}"/>
              </a:ext>
            </a:extLst>
          </p:cNvPr>
          <p:cNvPicPr>
            <a:picLocks noChangeAspect="1"/>
          </p:cNvPicPr>
          <p:nvPr/>
        </p:nvPicPr>
        <p:blipFill rotWithShape="1">
          <a:blip r:embed="rId4"/>
          <a:srcRect r="16634"/>
          <a:stretch/>
        </p:blipFill>
        <p:spPr>
          <a:xfrm>
            <a:off x="3630414" y="5892315"/>
            <a:ext cx="832136" cy="825175"/>
          </a:xfrm>
          <a:prstGeom prst="rect">
            <a:avLst/>
          </a:prstGeom>
        </p:spPr>
      </p:pic>
    </p:spTree>
    <p:extLst>
      <p:ext uri="{BB962C8B-B14F-4D97-AF65-F5344CB8AC3E}">
        <p14:creationId xmlns:p14="http://schemas.microsoft.com/office/powerpoint/2010/main" val="3188254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87EA041-7EFA-1A43-A047-6456263E58B7}"/>
              </a:ext>
            </a:extLst>
          </p:cNvPr>
          <p:cNvSpPr>
            <a:spLocks noGrp="1"/>
          </p:cNvSpPr>
          <p:nvPr>
            <p:ph type="title"/>
          </p:nvPr>
        </p:nvSpPr>
        <p:spPr/>
        <p:txBody>
          <a:bodyPr/>
          <a:lstStyle/>
          <a:p>
            <a:r>
              <a:rPr lang="fr-FR" sz="2800" dirty="0"/>
              <a:t>Institutionnalisation de l’économie solidaire</a:t>
            </a:r>
          </a:p>
        </p:txBody>
      </p:sp>
      <p:sp>
        <p:nvSpPr>
          <p:cNvPr id="3" name="Marcador de contenido 2">
            <a:extLst>
              <a:ext uri="{FF2B5EF4-FFF2-40B4-BE49-F238E27FC236}">
                <a16:creationId xmlns:a16="http://schemas.microsoft.com/office/drawing/2014/main" id="{8C92454B-7D1D-124D-B104-35132EC7AE95}"/>
              </a:ext>
            </a:extLst>
          </p:cNvPr>
          <p:cNvSpPr>
            <a:spLocks noGrp="1"/>
          </p:cNvSpPr>
          <p:nvPr>
            <p:ph idx="1"/>
          </p:nvPr>
        </p:nvSpPr>
        <p:spPr/>
        <p:txBody>
          <a:bodyPr>
            <a:normAutofit/>
          </a:bodyPr>
          <a:lstStyle/>
          <a:p>
            <a:r>
              <a:rPr lang="fr-FR" dirty="0"/>
              <a:t>Introduction</a:t>
            </a:r>
            <a:br>
              <a:rPr lang="fr-FR" dirty="0"/>
            </a:br>
            <a:r>
              <a:rPr lang="fr-FR" sz="1500" dirty="0">
                <a:solidFill>
                  <a:schemeClr val="tx1">
                    <a:lumMod val="75000"/>
                    <a:lumOff val="25000"/>
                  </a:schemeClr>
                </a:solidFill>
              </a:rPr>
              <a:t>Economie solidaire </a:t>
            </a:r>
            <a:br>
              <a:rPr lang="fr-FR" sz="1500" dirty="0">
                <a:solidFill>
                  <a:schemeClr val="tx1">
                    <a:lumMod val="75000"/>
                    <a:lumOff val="25000"/>
                  </a:schemeClr>
                </a:solidFill>
              </a:rPr>
            </a:br>
            <a:r>
              <a:rPr lang="fr-FR" sz="1500" dirty="0">
                <a:solidFill>
                  <a:schemeClr val="tx1">
                    <a:lumMod val="75000"/>
                    <a:lumOff val="25000"/>
                  </a:schemeClr>
                </a:solidFill>
              </a:rPr>
              <a:t>Objet et questions de recherche</a:t>
            </a:r>
          </a:p>
          <a:p>
            <a:r>
              <a:rPr lang="fr-FR" b="1" dirty="0">
                <a:solidFill>
                  <a:schemeClr val="accent6"/>
                </a:solidFill>
              </a:rPr>
              <a:t>Analyse historique</a:t>
            </a:r>
            <a:br>
              <a:rPr lang="fr-FR" dirty="0">
                <a:solidFill>
                  <a:schemeClr val="accent6"/>
                </a:solidFill>
              </a:rPr>
            </a:br>
            <a:r>
              <a:rPr lang="fr-FR" sz="1500" dirty="0">
                <a:solidFill>
                  <a:schemeClr val="accent6"/>
                </a:solidFill>
              </a:rPr>
              <a:t>Trajectoires institutionnelles </a:t>
            </a:r>
            <a:br>
              <a:rPr lang="fr-FR" sz="1500" dirty="0">
                <a:solidFill>
                  <a:schemeClr val="tx1">
                    <a:lumMod val="75000"/>
                    <a:lumOff val="25000"/>
                  </a:schemeClr>
                </a:solidFill>
              </a:rPr>
            </a:br>
            <a:r>
              <a:rPr lang="fr-FR" sz="1500" dirty="0">
                <a:solidFill>
                  <a:schemeClr val="tx1">
                    <a:lumMod val="75000"/>
                    <a:lumOff val="25000"/>
                  </a:schemeClr>
                </a:solidFill>
              </a:rPr>
              <a:t>Typologie des organisations</a:t>
            </a:r>
          </a:p>
          <a:p>
            <a:r>
              <a:rPr lang="fr-FR" dirty="0"/>
              <a:t>Analyse des tensions</a:t>
            </a:r>
            <a:br>
              <a:rPr lang="fr-FR" dirty="0"/>
            </a:br>
            <a:r>
              <a:rPr lang="fr-FR" sz="1500" dirty="0">
                <a:solidFill>
                  <a:schemeClr val="tx1">
                    <a:lumMod val="75000"/>
                    <a:lumOff val="25000"/>
                  </a:schemeClr>
                </a:solidFill>
              </a:rPr>
              <a:t>Cas: politique d’achats publics inclusifs en Équateur</a:t>
            </a:r>
            <a:br>
              <a:rPr lang="fr-FR" sz="1500" dirty="0">
                <a:solidFill>
                  <a:schemeClr val="tx1">
                    <a:lumMod val="75000"/>
                    <a:lumOff val="25000"/>
                  </a:schemeClr>
                </a:solidFill>
              </a:rPr>
            </a:br>
            <a:r>
              <a:rPr lang="fr-FR" sz="1500" dirty="0">
                <a:solidFill>
                  <a:schemeClr val="tx1">
                    <a:lumMod val="75000"/>
                    <a:lumOff val="25000"/>
                  </a:schemeClr>
                </a:solidFill>
              </a:rPr>
              <a:t>Effets sur les pratiques des organisations</a:t>
            </a:r>
            <a:br>
              <a:rPr lang="fr-FR" sz="1500" dirty="0">
                <a:solidFill>
                  <a:schemeClr val="tx1">
                    <a:lumMod val="75000"/>
                    <a:lumOff val="25000"/>
                  </a:schemeClr>
                </a:solidFill>
              </a:rPr>
            </a:br>
            <a:r>
              <a:rPr lang="fr-FR" sz="1500" dirty="0">
                <a:solidFill>
                  <a:schemeClr val="tx1">
                    <a:lumMod val="75000"/>
                    <a:lumOff val="25000"/>
                  </a:schemeClr>
                </a:solidFill>
              </a:rPr>
              <a:t>Stratégies dans l’espace public</a:t>
            </a:r>
          </a:p>
          <a:p>
            <a:r>
              <a:rPr lang="fr-FR" dirty="0"/>
              <a:t>Conclusions</a:t>
            </a:r>
          </a:p>
        </p:txBody>
      </p:sp>
      <p:pic>
        <p:nvPicPr>
          <p:cNvPr id="7" name="Marcador de posición de imagen 6">
            <a:extLst>
              <a:ext uri="{FF2B5EF4-FFF2-40B4-BE49-F238E27FC236}">
                <a16:creationId xmlns:a16="http://schemas.microsoft.com/office/drawing/2014/main" id="{4CD3F772-FC2E-B84F-BCC8-38C2E05E7163}"/>
              </a:ext>
            </a:extLst>
          </p:cNvPr>
          <p:cNvPicPr>
            <a:picLocks noGrp="1" noChangeAspect="1"/>
          </p:cNvPicPr>
          <p:nvPr>
            <p:ph type="pic" sz="quarter" idx="10"/>
          </p:nvPr>
        </p:nvPicPr>
        <p:blipFill>
          <a:blip r:embed="rId2"/>
          <a:srcRect l="7533" r="7533"/>
          <a:stretch>
            <a:fillRect/>
          </a:stretch>
        </p:blipFill>
        <p:spPr/>
      </p:pic>
    </p:spTree>
    <p:extLst>
      <p:ext uri="{BB962C8B-B14F-4D97-AF65-F5344CB8AC3E}">
        <p14:creationId xmlns:p14="http://schemas.microsoft.com/office/powerpoint/2010/main" val="2089733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FR" dirty="0">
                <a:solidFill>
                  <a:schemeClr val="bg1">
                    <a:lumMod val="50000"/>
                  </a:schemeClr>
                </a:solidFill>
              </a:rPr>
              <a:t>Analyse historique</a:t>
            </a:r>
            <a:br>
              <a:rPr lang="fr-FR" dirty="0"/>
            </a:br>
            <a:r>
              <a:rPr lang="fr-FR" dirty="0"/>
              <a:t>Quatre trajectoires institutionnelles</a:t>
            </a:r>
            <a:endParaRPr lang="fr-FR" sz="3200" dirty="0">
              <a:solidFill>
                <a:schemeClr val="bg1">
                  <a:lumMod val="50000"/>
                </a:schemeClr>
              </a:solidFill>
            </a:endParaRPr>
          </a:p>
        </p:txBody>
      </p:sp>
      <p:sp>
        <p:nvSpPr>
          <p:cNvPr id="3" name="Espace réservé du contenu 2"/>
          <p:cNvSpPr>
            <a:spLocks noGrp="1"/>
          </p:cNvSpPr>
          <p:nvPr>
            <p:ph idx="1"/>
          </p:nvPr>
        </p:nvSpPr>
        <p:spPr>
          <a:xfrm>
            <a:off x="2870523" y="2142985"/>
            <a:ext cx="5644828" cy="1760475"/>
          </a:xfrm>
        </p:spPr>
        <p:txBody>
          <a:bodyPr anchor="ctr">
            <a:noAutofit/>
          </a:bodyPr>
          <a:lstStyle/>
          <a:p>
            <a:r>
              <a:rPr lang="fr-FR" sz="1900" dirty="0">
                <a:latin typeface="Avenir Next" panose="020B0503020202020204" pitchFamily="34" charset="0"/>
              </a:rPr>
              <a:t>Tradition </a:t>
            </a:r>
            <a:r>
              <a:rPr lang="fr-FR" sz="1900" dirty="0">
                <a:solidFill>
                  <a:schemeClr val="accent1"/>
                </a:solidFill>
                <a:latin typeface="Avenir Next" panose="020B0503020202020204" pitchFamily="34" charset="0"/>
              </a:rPr>
              <a:t>coopérativiste</a:t>
            </a:r>
            <a:r>
              <a:rPr lang="fr-FR" sz="1900" dirty="0">
                <a:latin typeface="Avenir Next" panose="020B0503020202020204" pitchFamily="34" charset="0"/>
              </a:rPr>
              <a:t> promue par l’État et les agences américaines de coopération </a:t>
            </a:r>
            <a:r>
              <a:rPr lang="fr-FR" sz="1600" dirty="0">
                <a:latin typeface="Avenir Next" panose="020B0503020202020204" pitchFamily="34" charset="0"/>
              </a:rPr>
              <a:t>(USAID)</a:t>
            </a:r>
            <a:r>
              <a:rPr lang="fr-FR" sz="1900" dirty="0">
                <a:latin typeface="Avenir Next" panose="020B0503020202020204" pitchFamily="34" charset="0"/>
              </a:rPr>
              <a:t> depuis la première moitié du XXe siècle. </a:t>
            </a:r>
            <a:br>
              <a:rPr lang="fr-FR" sz="1900" dirty="0">
                <a:latin typeface="Avenir Next" panose="020B0503020202020204" pitchFamily="34" charset="0"/>
              </a:rPr>
            </a:br>
            <a:r>
              <a:rPr lang="fr-FR" sz="1900" dirty="0">
                <a:latin typeface="Avenir Next" panose="020B0503020202020204" pitchFamily="34" charset="0"/>
              </a:rPr>
              <a:t>Inscription dans les politiques de modernisation et de réforme agraire. </a:t>
            </a:r>
            <a:r>
              <a:rPr lang="en-US" sz="1900" baseline="-25000" dirty="0">
                <a:solidFill>
                  <a:schemeClr val="tx1">
                    <a:lumMod val="50000"/>
                    <a:lumOff val="50000"/>
                  </a:schemeClr>
                </a:solidFill>
                <a:latin typeface="Avenir Next" panose="020B0503020202020204" pitchFamily="34" charset="0"/>
              </a:rPr>
              <a:t>[Da Ros 2007; Miño, 2013; Oleas, 2016]</a:t>
            </a:r>
          </a:p>
        </p:txBody>
      </p:sp>
      <p:sp>
        <p:nvSpPr>
          <p:cNvPr id="7" name="Espace réservé du pied de page 6"/>
          <p:cNvSpPr>
            <a:spLocks noGrp="1"/>
          </p:cNvSpPr>
          <p:nvPr>
            <p:ph type="ftr" sz="quarter" idx="11"/>
          </p:nvPr>
        </p:nvSpPr>
        <p:spPr>
          <a:xfrm>
            <a:off x="628649" y="6539697"/>
            <a:ext cx="8330155" cy="233996"/>
          </a:xfrm>
        </p:spPr>
        <p:txBody>
          <a:bodyPr/>
          <a:lstStyle/>
          <a:p>
            <a:endParaRPr lang="en-GB" i="1" dirty="0"/>
          </a:p>
        </p:txBody>
      </p:sp>
      <p:pic>
        <p:nvPicPr>
          <p:cNvPr id="9" name="Imagen 8" descr="Capture d’écran 2015-06-29 à 00.21.2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017" y="2296523"/>
            <a:ext cx="2100035" cy="1427106"/>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rotWithShape="1">
          <a:blip r:embed="rId4" cstate="screen">
            <a:extLst>
              <a:ext uri="{28A0092B-C50C-407E-A947-70E740481C1C}">
                <a14:useLocalDpi xmlns:a14="http://schemas.microsoft.com/office/drawing/2010/main"/>
              </a:ext>
            </a:extLst>
          </a:blip>
          <a:srcRect l="-1"/>
          <a:stretch/>
        </p:blipFill>
        <p:spPr>
          <a:xfrm>
            <a:off x="665017" y="4049386"/>
            <a:ext cx="2100035" cy="1838796"/>
          </a:xfrm>
          <a:prstGeom prst="rect">
            <a:avLst/>
          </a:prstGeom>
          <a:ln>
            <a:noFill/>
          </a:ln>
          <a:effectLst>
            <a:outerShdw blurRad="292100" dist="139700" dir="2700000" algn="tl" rotWithShape="0">
              <a:srgbClr val="333333">
                <a:alpha val="65000"/>
              </a:srgbClr>
            </a:outerShdw>
          </a:effectLst>
        </p:spPr>
      </p:pic>
      <p:sp>
        <p:nvSpPr>
          <p:cNvPr id="11" name="Rectángulo 10"/>
          <p:cNvSpPr/>
          <p:nvPr/>
        </p:nvSpPr>
        <p:spPr>
          <a:xfrm>
            <a:off x="2870521" y="4121532"/>
            <a:ext cx="5644829" cy="1446550"/>
          </a:xfrm>
          <a:prstGeom prst="rect">
            <a:avLst/>
          </a:prstGeom>
        </p:spPr>
        <p:txBody>
          <a:bodyPr wrap="square">
            <a:spAutoFit/>
          </a:bodyPr>
          <a:lstStyle/>
          <a:p>
            <a:r>
              <a:rPr lang="fr-FR" sz="1900" dirty="0">
                <a:latin typeface="Avenir Next" panose="020B0503020202020204" pitchFamily="34" charset="0"/>
                <a:ea typeface="Avenir Next" charset="0"/>
                <a:cs typeface="Avenir Next" charset="0"/>
              </a:rPr>
              <a:t>Tradition </a:t>
            </a:r>
            <a:r>
              <a:rPr lang="fr-FR" sz="1900" dirty="0">
                <a:solidFill>
                  <a:schemeClr val="accent1"/>
                </a:solidFill>
                <a:latin typeface="Avenir Next" panose="020B0503020202020204" pitchFamily="34" charset="0"/>
                <a:ea typeface="Avenir Next" charset="0"/>
                <a:cs typeface="Avenir Next" charset="0"/>
              </a:rPr>
              <a:t>des organisations </a:t>
            </a:r>
            <a:r>
              <a:rPr lang="fr-FR" sz="1900" dirty="0">
                <a:latin typeface="Avenir Next" panose="020B0503020202020204" pitchFamily="34" charset="0"/>
              </a:rPr>
              <a:t>de production et commercialisation </a:t>
            </a:r>
            <a:r>
              <a:rPr lang="fr-FR" sz="1900" dirty="0">
                <a:solidFill>
                  <a:schemeClr val="accent1"/>
                </a:solidFill>
                <a:latin typeface="Avenir Next" panose="020B0503020202020204" pitchFamily="34" charset="0"/>
              </a:rPr>
              <a:t>communautaire</a:t>
            </a:r>
            <a:r>
              <a:rPr lang="fr-FR" sz="1900" dirty="0">
                <a:latin typeface="Avenir Next" panose="020B0503020202020204" pitchFamily="34" charset="0"/>
                <a:ea typeface="Avenir Next" charset="0"/>
                <a:cs typeface="Avenir Next" charset="0"/>
              </a:rPr>
              <a:t> soutenues par les ONG locales et l'Église catholique </a:t>
            </a:r>
            <a:r>
              <a:rPr lang="fr-FR" sz="1900" dirty="0">
                <a:latin typeface="Avenir Next" panose="020B0503020202020204" pitchFamily="34" charset="0"/>
              </a:rPr>
              <a:t>de la théologie de la libération</a:t>
            </a:r>
            <a:r>
              <a:rPr lang="fr-FR" sz="1900" dirty="0">
                <a:latin typeface="Avenir Next" panose="020B0503020202020204" pitchFamily="34" charset="0"/>
                <a:ea typeface="Avenir Next" charset="0"/>
                <a:cs typeface="Avenir Next" charset="0"/>
              </a:rPr>
              <a:t> depuis 1970. </a:t>
            </a:r>
            <a:r>
              <a:rPr lang="fr-FR" baseline="-25000" dirty="0">
                <a:solidFill>
                  <a:schemeClr val="tx1">
                    <a:lumMod val="50000"/>
                    <a:lumOff val="50000"/>
                  </a:schemeClr>
                </a:solidFill>
                <a:latin typeface="Avenir Next" panose="020B0503020202020204" pitchFamily="34" charset="0"/>
                <a:ea typeface="Avenir Next" charset="0"/>
                <a:cs typeface="Avenir Next" charset="0"/>
              </a:rPr>
              <a:t>[Andino, 2013; Calvo and Morales, 2013]</a:t>
            </a:r>
          </a:p>
        </p:txBody>
      </p:sp>
    </p:spTree>
    <p:extLst>
      <p:ext uri="{BB962C8B-B14F-4D97-AF65-F5344CB8AC3E}">
        <p14:creationId xmlns:p14="http://schemas.microsoft.com/office/powerpoint/2010/main" val="44048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70523" y="2152999"/>
            <a:ext cx="5644827" cy="1934445"/>
          </a:xfrm>
        </p:spPr>
        <p:txBody>
          <a:bodyPr anchor="ctr">
            <a:noAutofit/>
          </a:bodyPr>
          <a:lstStyle/>
          <a:p>
            <a:r>
              <a:rPr lang="fr-FR" sz="1900" dirty="0">
                <a:latin typeface="Avenir Next" panose="020B0503020202020204" pitchFamily="34" charset="0"/>
                <a:ea typeface="Avenir Next Demi Bold" charset="0"/>
                <a:cs typeface="Avenir Next Demi Bold" charset="0"/>
              </a:rPr>
              <a:t>Les </a:t>
            </a:r>
            <a:r>
              <a:rPr lang="fr-FR" sz="1900" dirty="0">
                <a:solidFill>
                  <a:schemeClr val="accent1"/>
                </a:solidFill>
                <a:latin typeface="Avenir Next" panose="020B0503020202020204" pitchFamily="34" charset="0"/>
                <a:ea typeface="Avenir Next Demi Bold" charset="0"/>
                <a:cs typeface="Avenir Next Demi Bold" charset="0"/>
              </a:rPr>
              <a:t>mouvements sociaux </a:t>
            </a:r>
            <a:r>
              <a:rPr lang="fr-FR" sz="1900" dirty="0">
                <a:latin typeface="Avenir Next" panose="020B0503020202020204" pitchFamily="34" charset="0"/>
                <a:ea typeface="Avenir Next Demi Bold" charset="0"/>
                <a:cs typeface="Avenir Next Demi Bold" charset="0"/>
              </a:rPr>
              <a:t>depuis la fin des années 1980 qui organisaient la contestation populaire contre l'agenda néolibéral.</a:t>
            </a:r>
            <a:br>
              <a:rPr lang="fr-FR" sz="1900" dirty="0">
                <a:latin typeface="Avenir Next" panose="020B0503020202020204" pitchFamily="34" charset="0"/>
                <a:ea typeface="Avenir Next Demi Bold" charset="0"/>
                <a:cs typeface="Avenir Next Demi Bold" charset="0"/>
              </a:rPr>
            </a:br>
            <a:r>
              <a:rPr lang="fr-FR" sz="1900" dirty="0">
                <a:solidFill>
                  <a:schemeClr val="accent1"/>
                </a:solidFill>
                <a:latin typeface="Avenir Next" panose="020B0503020202020204" pitchFamily="34" charset="0"/>
                <a:ea typeface="Avenir Next Demi Bold" charset="0"/>
                <a:cs typeface="Avenir Next Demi Bold" charset="0"/>
              </a:rPr>
              <a:t>Mise en réseau</a:t>
            </a:r>
            <a:r>
              <a:rPr lang="fr-FR" sz="1900" dirty="0">
                <a:latin typeface="Avenir Next" panose="020B0503020202020204" pitchFamily="34" charset="0"/>
                <a:ea typeface="Avenir Next Demi Bold" charset="0"/>
                <a:cs typeface="Avenir Next Demi Bold" charset="0"/>
              </a:rPr>
              <a:t> de divers acteurs avec un projet politique explicite de transformation sociale.</a:t>
            </a:r>
            <a:r>
              <a:rPr lang="fr-FR" sz="1900" dirty="0">
                <a:solidFill>
                  <a:schemeClr val="accent1"/>
                </a:solidFill>
                <a:latin typeface="Avenir Next" panose="020B0503020202020204" pitchFamily="34" charset="0"/>
              </a:rPr>
              <a:t> </a:t>
            </a:r>
            <a:r>
              <a:rPr lang="fr-FR" sz="1400" dirty="0">
                <a:solidFill>
                  <a:schemeClr val="tx1">
                    <a:lumMod val="50000"/>
                    <a:lumOff val="50000"/>
                  </a:schemeClr>
                </a:solidFill>
                <a:latin typeface="Avenir Next" panose="020B0503020202020204" pitchFamily="34" charset="0"/>
              </a:rPr>
              <a:t>[Scarlato, 2013] </a:t>
            </a:r>
          </a:p>
        </p:txBody>
      </p:sp>
      <p:sp>
        <p:nvSpPr>
          <p:cNvPr id="7" name="Espace réservé du pied de page 6"/>
          <p:cNvSpPr>
            <a:spLocks noGrp="1"/>
          </p:cNvSpPr>
          <p:nvPr>
            <p:ph type="ftr" sz="quarter" idx="11"/>
          </p:nvPr>
        </p:nvSpPr>
        <p:spPr>
          <a:xfrm>
            <a:off x="628649" y="6539697"/>
            <a:ext cx="8330155" cy="233996"/>
          </a:xfrm>
        </p:spPr>
        <p:txBody>
          <a:bodyPr/>
          <a:lstStyle/>
          <a:p>
            <a:endParaRPr lang="en-GB" i="1" dirty="0"/>
          </a:p>
        </p:txBody>
      </p:sp>
      <p:pic>
        <p:nvPicPr>
          <p:cNvPr id="9" name="Imagen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7498" y="2152999"/>
            <a:ext cx="1311115" cy="1851723"/>
          </a:xfrm>
          <a:prstGeom prst="rect">
            <a:avLst/>
          </a:prstGeom>
          <a:ln>
            <a:noFill/>
          </a:ln>
          <a:effectLst>
            <a:outerShdw blurRad="292100" dist="139700" dir="2700000" algn="tl" rotWithShape="0">
              <a:srgbClr val="333333">
                <a:alpha val="65000"/>
              </a:srgbClr>
            </a:outerShdw>
          </a:effectLst>
        </p:spPr>
      </p:pic>
      <p:pic>
        <p:nvPicPr>
          <p:cNvPr id="15" name="Imagen 14" descr="Capture d’écran 2015-12-08 à 16.49.33.png"/>
          <p:cNvPicPr>
            <a:picLocks noChangeAspect="1"/>
          </p:cNvPicPr>
          <p:nvPr/>
        </p:nvPicPr>
        <p:blipFill rotWithShape="1">
          <a:blip r:embed="rId4" cstate="screen">
            <a:extLst>
              <a:ext uri="{28A0092B-C50C-407E-A947-70E740481C1C}">
                <a14:useLocalDpi xmlns:a14="http://schemas.microsoft.com/office/drawing/2010/main"/>
              </a:ext>
            </a:extLst>
          </a:blip>
          <a:srcRect l="8261" t="30692" b="1840"/>
          <a:stretch/>
        </p:blipFill>
        <p:spPr>
          <a:xfrm>
            <a:off x="878350" y="4302931"/>
            <a:ext cx="1609409" cy="1585732"/>
          </a:xfrm>
          <a:prstGeom prst="rect">
            <a:avLst/>
          </a:prstGeom>
          <a:ln>
            <a:noFill/>
          </a:ln>
          <a:effectLst>
            <a:outerShdw blurRad="292100" dist="139700" dir="2700000" algn="tl" rotWithShape="0">
              <a:srgbClr val="333333">
                <a:alpha val="65000"/>
              </a:srgbClr>
            </a:outerShdw>
          </a:effectLst>
        </p:spPr>
      </p:pic>
      <p:sp>
        <p:nvSpPr>
          <p:cNvPr id="16" name="Rectángulo 15"/>
          <p:cNvSpPr/>
          <p:nvPr/>
        </p:nvSpPr>
        <p:spPr>
          <a:xfrm>
            <a:off x="2870522" y="4418693"/>
            <a:ext cx="5644828" cy="1477328"/>
          </a:xfrm>
          <a:prstGeom prst="rect">
            <a:avLst/>
          </a:prstGeom>
        </p:spPr>
        <p:txBody>
          <a:bodyPr wrap="square">
            <a:spAutoFit/>
          </a:bodyPr>
          <a:lstStyle/>
          <a:p>
            <a:pPr>
              <a:spcBef>
                <a:spcPts val="0"/>
              </a:spcBef>
            </a:pPr>
            <a:r>
              <a:rPr lang="fr-FR" sz="1900" dirty="0">
                <a:latin typeface="Avenir Next" panose="020B0503020202020204" pitchFamily="34" charset="0"/>
              </a:rPr>
              <a:t>Le cadre institutionnel à partir de 2008 </a:t>
            </a:r>
            <a:r>
              <a:rPr lang="fr-FR" dirty="0">
                <a:latin typeface="Avenir Next" panose="020B0503020202020204" pitchFamily="34" charset="0"/>
              </a:rPr>
              <a:t>(</a:t>
            </a:r>
            <a:r>
              <a:rPr lang="fr-FR" i="1" dirty="0">
                <a:latin typeface="Avenir Next" panose="020B0503020202020204" pitchFamily="34" charset="0"/>
              </a:rPr>
              <a:t>Constitution</a:t>
            </a:r>
            <a:r>
              <a:rPr lang="fr-FR" dirty="0">
                <a:latin typeface="Avenir Next" panose="020B0503020202020204" pitchFamily="34" charset="0"/>
              </a:rPr>
              <a:t> et </a:t>
            </a:r>
            <a:r>
              <a:rPr lang="fr-FR" i="1" dirty="0">
                <a:latin typeface="Avenir Next" panose="020B0503020202020204" pitchFamily="34" charset="0"/>
              </a:rPr>
              <a:t>Loi sur l’économie solidaire</a:t>
            </a:r>
            <a:r>
              <a:rPr lang="fr-FR" dirty="0">
                <a:latin typeface="Avenir Next" panose="020B0503020202020204" pitchFamily="34" charset="0"/>
              </a:rPr>
              <a:t>)</a:t>
            </a:r>
            <a:r>
              <a:rPr lang="fr-FR" sz="1900" dirty="0">
                <a:latin typeface="Avenir Next" panose="020B0503020202020204" pitchFamily="34" charset="0"/>
              </a:rPr>
              <a:t> qui a déclenché la </a:t>
            </a:r>
            <a:r>
              <a:rPr lang="fr-FR" sz="1900" dirty="0">
                <a:solidFill>
                  <a:schemeClr val="accent1"/>
                </a:solidFill>
                <a:latin typeface="Avenir Next" panose="020B0503020202020204" pitchFamily="34" charset="0"/>
              </a:rPr>
              <a:t>formalisation</a:t>
            </a:r>
            <a:r>
              <a:rPr lang="fr-FR" sz="1900" dirty="0">
                <a:latin typeface="Avenir Next" panose="020B0503020202020204" pitchFamily="34" charset="0"/>
              </a:rPr>
              <a:t> et la </a:t>
            </a:r>
            <a:r>
              <a:rPr lang="fr-FR" sz="1900" dirty="0">
                <a:solidFill>
                  <a:schemeClr val="accent1"/>
                </a:solidFill>
                <a:latin typeface="Avenir Next" panose="020B0503020202020204" pitchFamily="34" charset="0"/>
              </a:rPr>
              <a:t>multiplication</a:t>
            </a:r>
            <a:r>
              <a:rPr lang="fr-FR" sz="1900" dirty="0">
                <a:latin typeface="Avenir Next" panose="020B0503020202020204" pitchFamily="34" charset="0"/>
              </a:rPr>
              <a:t> de nouvelles formes d’organisations. </a:t>
            </a:r>
            <a:r>
              <a:rPr lang="fr-FR" sz="1400" dirty="0">
                <a:solidFill>
                  <a:schemeClr val="tx1">
                    <a:lumMod val="50000"/>
                    <a:lumOff val="50000"/>
                  </a:schemeClr>
                </a:solidFill>
                <a:latin typeface="Avenir Next" panose="020B0503020202020204" pitchFamily="34" charset="0"/>
                <a:ea typeface="Avenir Next" charset="0"/>
                <a:cs typeface="Avenir Next" charset="0"/>
              </a:rPr>
              <a:t>[Ruiz-Rivera &amp; Lemaître, 2017; 2019]</a:t>
            </a:r>
            <a:endParaRPr lang="fr-FR" sz="1400" dirty="0">
              <a:latin typeface="Avenir Next" panose="020B0503020202020204" pitchFamily="34" charset="0"/>
              <a:ea typeface="Avenir Next" charset="0"/>
              <a:cs typeface="Avenir Next" charset="0"/>
            </a:endParaRPr>
          </a:p>
        </p:txBody>
      </p:sp>
      <p:sp>
        <p:nvSpPr>
          <p:cNvPr id="11" name="Titre 1">
            <a:extLst>
              <a:ext uri="{FF2B5EF4-FFF2-40B4-BE49-F238E27FC236}">
                <a16:creationId xmlns:a16="http://schemas.microsoft.com/office/drawing/2014/main" id="{F0F09B4B-7BE9-574B-B472-66F9C85EE051}"/>
              </a:ext>
            </a:extLst>
          </p:cNvPr>
          <p:cNvSpPr>
            <a:spLocks noGrp="1"/>
          </p:cNvSpPr>
          <p:nvPr>
            <p:ph type="title"/>
          </p:nvPr>
        </p:nvSpPr>
        <p:spPr>
          <a:xfrm>
            <a:off x="628650" y="369843"/>
            <a:ext cx="7886700" cy="1053471"/>
          </a:xfrm>
        </p:spPr>
        <p:txBody>
          <a:bodyPr anchor="ctr"/>
          <a:lstStyle/>
          <a:p>
            <a:r>
              <a:rPr lang="fr-FR" dirty="0">
                <a:solidFill>
                  <a:schemeClr val="bg1">
                    <a:lumMod val="50000"/>
                  </a:schemeClr>
                </a:solidFill>
              </a:rPr>
              <a:t>Analyse historique</a:t>
            </a:r>
            <a:br>
              <a:rPr lang="fr-FR" sz="3200" dirty="0"/>
            </a:br>
            <a:r>
              <a:rPr lang="fr-FR" sz="3200" dirty="0"/>
              <a:t>Quatre trajectoires institutionnelles</a:t>
            </a:r>
          </a:p>
        </p:txBody>
      </p:sp>
    </p:spTree>
    <p:extLst>
      <p:ext uri="{BB962C8B-B14F-4D97-AF65-F5344CB8AC3E}">
        <p14:creationId xmlns:p14="http://schemas.microsoft.com/office/powerpoint/2010/main" val="31501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954234" y="6642556"/>
            <a:ext cx="4625163" cy="215444"/>
          </a:xfrm>
          <a:prstGeom prst="rect">
            <a:avLst/>
          </a:prstGeom>
        </p:spPr>
        <p:txBody>
          <a:bodyPr wrap="square">
            <a:spAutoFit/>
          </a:bodyPr>
          <a:lstStyle/>
          <a:p>
            <a:r>
              <a:rPr lang="fr-FR" sz="800" dirty="0">
                <a:latin typeface="Avenir Next" charset="0"/>
                <a:ea typeface="Avenir Next" charset="0"/>
                <a:cs typeface="Avenir Next" charset="0"/>
              </a:rPr>
              <a:t>Source: Registre national des organisations d’EPS (SEPS 2018) </a:t>
            </a:r>
          </a:p>
        </p:txBody>
      </p:sp>
      <p:sp>
        <p:nvSpPr>
          <p:cNvPr id="9" name="Titre 1">
            <a:extLst>
              <a:ext uri="{FF2B5EF4-FFF2-40B4-BE49-F238E27FC236}">
                <a16:creationId xmlns:a16="http://schemas.microsoft.com/office/drawing/2014/main" id="{D588B6EC-7819-464F-8E5A-9E940B9F3859}"/>
              </a:ext>
            </a:extLst>
          </p:cNvPr>
          <p:cNvSpPr txBox="1">
            <a:spLocks/>
          </p:cNvSpPr>
          <p:nvPr/>
        </p:nvSpPr>
        <p:spPr>
          <a:xfrm>
            <a:off x="1723804" y="340988"/>
            <a:ext cx="7886700" cy="1053471"/>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200" b="0" i="0" kern="1200" baseline="0">
                <a:solidFill>
                  <a:schemeClr val="tx1"/>
                </a:solidFill>
                <a:latin typeface="Avenir Next" charset="0"/>
                <a:ea typeface="Avenir Next" charset="0"/>
                <a:cs typeface="Avenir Next" charset="0"/>
              </a:defRPr>
            </a:lvl1pPr>
          </a:lstStyle>
          <a:p>
            <a:endParaRPr lang="fr-FR" dirty="0">
              <a:solidFill>
                <a:schemeClr val="bg1">
                  <a:lumMod val="50000"/>
                </a:schemeClr>
              </a:solidFill>
            </a:endParaRPr>
          </a:p>
        </p:txBody>
      </p:sp>
      <p:sp>
        <p:nvSpPr>
          <p:cNvPr id="11" name="Título 10">
            <a:extLst>
              <a:ext uri="{FF2B5EF4-FFF2-40B4-BE49-F238E27FC236}">
                <a16:creationId xmlns:a16="http://schemas.microsoft.com/office/drawing/2014/main" id="{47741542-0CB0-AE46-BFEC-A61DA0CF738C}"/>
              </a:ext>
            </a:extLst>
          </p:cNvPr>
          <p:cNvSpPr>
            <a:spLocks noGrp="1"/>
          </p:cNvSpPr>
          <p:nvPr>
            <p:ph type="title"/>
          </p:nvPr>
        </p:nvSpPr>
        <p:spPr/>
        <p:txBody>
          <a:bodyPr/>
          <a:lstStyle/>
          <a:p>
            <a:r>
              <a:rPr lang="fr-FR" dirty="0">
                <a:solidFill>
                  <a:schemeClr val="bg1">
                    <a:lumMod val="50000"/>
                  </a:schemeClr>
                </a:solidFill>
              </a:rPr>
              <a:t>Analyse historique</a:t>
            </a:r>
            <a:br>
              <a:rPr lang="fr-FR" dirty="0"/>
            </a:br>
            <a:r>
              <a:rPr lang="fr-FR" dirty="0"/>
              <a:t>Quatre trajectoires institutionnelles</a:t>
            </a:r>
            <a:endParaRPr lang="es-ES" dirty="0"/>
          </a:p>
        </p:txBody>
      </p:sp>
      <p:pic>
        <p:nvPicPr>
          <p:cNvPr id="14" name="Marcador de contenido 13">
            <a:extLst>
              <a:ext uri="{FF2B5EF4-FFF2-40B4-BE49-F238E27FC236}">
                <a16:creationId xmlns:a16="http://schemas.microsoft.com/office/drawing/2014/main" id="{995A266F-8299-CA42-BDC0-2C0CEA42EF79}"/>
              </a:ext>
            </a:extLst>
          </p:cNvPr>
          <p:cNvPicPr>
            <a:picLocks noGrp="1" noChangeAspect="1"/>
          </p:cNvPicPr>
          <p:nvPr>
            <p:ph idx="1"/>
          </p:nvPr>
        </p:nvPicPr>
        <p:blipFill>
          <a:blip r:embed="rId3"/>
          <a:stretch>
            <a:fillRect/>
          </a:stretch>
        </p:blipFill>
        <p:spPr>
          <a:xfrm>
            <a:off x="891251" y="1723505"/>
            <a:ext cx="7123307" cy="4975008"/>
          </a:xfrm>
        </p:spPr>
      </p:pic>
    </p:spTree>
    <p:extLst>
      <p:ext uri="{BB962C8B-B14F-4D97-AF65-F5344CB8AC3E}">
        <p14:creationId xmlns:p14="http://schemas.microsoft.com/office/powerpoint/2010/main" val="181869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87EA041-7EFA-1A43-A047-6456263E58B7}"/>
              </a:ext>
            </a:extLst>
          </p:cNvPr>
          <p:cNvSpPr>
            <a:spLocks noGrp="1"/>
          </p:cNvSpPr>
          <p:nvPr>
            <p:ph type="title"/>
          </p:nvPr>
        </p:nvSpPr>
        <p:spPr/>
        <p:txBody>
          <a:bodyPr/>
          <a:lstStyle/>
          <a:p>
            <a:r>
              <a:rPr lang="fr-FR" sz="2800" dirty="0"/>
              <a:t>Institutionnalisation de l’économie solidaire</a:t>
            </a:r>
          </a:p>
        </p:txBody>
      </p:sp>
      <p:sp>
        <p:nvSpPr>
          <p:cNvPr id="3" name="Marcador de contenido 2">
            <a:extLst>
              <a:ext uri="{FF2B5EF4-FFF2-40B4-BE49-F238E27FC236}">
                <a16:creationId xmlns:a16="http://schemas.microsoft.com/office/drawing/2014/main" id="{8C92454B-7D1D-124D-B104-35132EC7AE95}"/>
              </a:ext>
            </a:extLst>
          </p:cNvPr>
          <p:cNvSpPr>
            <a:spLocks noGrp="1"/>
          </p:cNvSpPr>
          <p:nvPr>
            <p:ph idx="1"/>
          </p:nvPr>
        </p:nvSpPr>
        <p:spPr/>
        <p:txBody>
          <a:bodyPr>
            <a:normAutofit/>
          </a:bodyPr>
          <a:lstStyle/>
          <a:p>
            <a:r>
              <a:rPr lang="fr-FR" dirty="0"/>
              <a:t>Introduction</a:t>
            </a:r>
            <a:br>
              <a:rPr lang="fr-FR" dirty="0"/>
            </a:br>
            <a:r>
              <a:rPr lang="fr-FR" sz="1500" dirty="0">
                <a:solidFill>
                  <a:schemeClr val="tx1">
                    <a:lumMod val="75000"/>
                    <a:lumOff val="25000"/>
                  </a:schemeClr>
                </a:solidFill>
              </a:rPr>
              <a:t>Economie solidaire </a:t>
            </a:r>
            <a:br>
              <a:rPr lang="fr-FR" sz="1500" dirty="0">
                <a:solidFill>
                  <a:schemeClr val="tx1">
                    <a:lumMod val="75000"/>
                    <a:lumOff val="25000"/>
                  </a:schemeClr>
                </a:solidFill>
              </a:rPr>
            </a:br>
            <a:r>
              <a:rPr lang="fr-FR" sz="1500" dirty="0">
                <a:solidFill>
                  <a:schemeClr val="tx1">
                    <a:lumMod val="75000"/>
                    <a:lumOff val="25000"/>
                  </a:schemeClr>
                </a:solidFill>
              </a:rPr>
              <a:t>Objet et questions de recherche</a:t>
            </a:r>
          </a:p>
          <a:p>
            <a:r>
              <a:rPr lang="fr-FR" b="1" dirty="0">
                <a:solidFill>
                  <a:schemeClr val="accent6"/>
                </a:solidFill>
              </a:rPr>
              <a:t>Analyse historique</a:t>
            </a:r>
            <a:br>
              <a:rPr lang="fr-FR" dirty="0"/>
            </a:br>
            <a:r>
              <a:rPr lang="fr-FR" sz="1500" dirty="0">
                <a:solidFill>
                  <a:schemeClr val="tx1">
                    <a:lumMod val="75000"/>
                    <a:lumOff val="25000"/>
                  </a:schemeClr>
                </a:solidFill>
              </a:rPr>
              <a:t>Trajectoires institutionnelles </a:t>
            </a:r>
            <a:br>
              <a:rPr lang="fr-FR" sz="1500" dirty="0">
                <a:solidFill>
                  <a:schemeClr val="tx1">
                    <a:lumMod val="75000"/>
                    <a:lumOff val="25000"/>
                  </a:schemeClr>
                </a:solidFill>
              </a:rPr>
            </a:br>
            <a:r>
              <a:rPr lang="fr-FR" sz="1500" dirty="0">
                <a:solidFill>
                  <a:schemeClr val="accent6"/>
                </a:solidFill>
              </a:rPr>
              <a:t>Typologie des organisations</a:t>
            </a:r>
          </a:p>
          <a:p>
            <a:r>
              <a:rPr lang="fr-FR" dirty="0"/>
              <a:t>Analyse des tensions</a:t>
            </a:r>
            <a:br>
              <a:rPr lang="fr-FR" dirty="0"/>
            </a:br>
            <a:r>
              <a:rPr lang="fr-FR" sz="1500" dirty="0">
                <a:solidFill>
                  <a:schemeClr val="tx1">
                    <a:lumMod val="75000"/>
                    <a:lumOff val="25000"/>
                  </a:schemeClr>
                </a:solidFill>
              </a:rPr>
              <a:t>Cas: politique d’achats publics inclusifs en Équateur</a:t>
            </a:r>
            <a:br>
              <a:rPr lang="fr-FR" sz="1500" dirty="0">
                <a:solidFill>
                  <a:schemeClr val="tx1">
                    <a:lumMod val="75000"/>
                    <a:lumOff val="25000"/>
                  </a:schemeClr>
                </a:solidFill>
              </a:rPr>
            </a:br>
            <a:r>
              <a:rPr lang="fr-FR" sz="1500" dirty="0">
                <a:solidFill>
                  <a:schemeClr val="tx1">
                    <a:lumMod val="75000"/>
                    <a:lumOff val="25000"/>
                  </a:schemeClr>
                </a:solidFill>
              </a:rPr>
              <a:t>Effets sur les pratiques des organisations</a:t>
            </a:r>
            <a:br>
              <a:rPr lang="fr-FR" sz="1500" dirty="0">
                <a:solidFill>
                  <a:schemeClr val="tx1">
                    <a:lumMod val="75000"/>
                    <a:lumOff val="25000"/>
                  </a:schemeClr>
                </a:solidFill>
              </a:rPr>
            </a:br>
            <a:r>
              <a:rPr lang="fr-FR" sz="1500" dirty="0">
                <a:solidFill>
                  <a:schemeClr val="tx1">
                    <a:lumMod val="75000"/>
                    <a:lumOff val="25000"/>
                  </a:schemeClr>
                </a:solidFill>
              </a:rPr>
              <a:t>Stratégies dans l’espace public</a:t>
            </a:r>
          </a:p>
          <a:p>
            <a:r>
              <a:rPr lang="fr-FR" dirty="0"/>
              <a:t>Conclusions</a:t>
            </a:r>
          </a:p>
        </p:txBody>
      </p:sp>
      <p:pic>
        <p:nvPicPr>
          <p:cNvPr id="7" name="Marcador de posición de imagen 6">
            <a:extLst>
              <a:ext uri="{FF2B5EF4-FFF2-40B4-BE49-F238E27FC236}">
                <a16:creationId xmlns:a16="http://schemas.microsoft.com/office/drawing/2014/main" id="{4CD3F772-FC2E-B84F-BCC8-38C2E05E7163}"/>
              </a:ext>
            </a:extLst>
          </p:cNvPr>
          <p:cNvPicPr>
            <a:picLocks noGrp="1" noChangeAspect="1"/>
          </p:cNvPicPr>
          <p:nvPr>
            <p:ph type="pic" sz="quarter" idx="10"/>
          </p:nvPr>
        </p:nvPicPr>
        <p:blipFill>
          <a:blip r:embed="rId2"/>
          <a:srcRect l="7533" r="7533"/>
          <a:stretch>
            <a:fillRect/>
          </a:stretch>
        </p:blipFill>
        <p:spPr/>
      </p:pic>
    </p:spTree>
    <p:extLst>
      <p:ext uri="{BB962C8B-B14F-4D97-AF65-F5344CB8AC3E}">
        <p14:creationId xmlns:p14="http://schemas.microsoft.com/office/powerpoint/2010/main" val="3265791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089D35-9F6A-C341-8532-018ABCA8FE05}"/>
              </a:ext>
            </a:extLst>
          </p:cNvPr>
          <p:cNvSpPr>
            <a:spLocks noGrp="1"/>
          </p:cNvSpPr>
          <p:nvPr>
            <p:ph type="title"/>
          </p:nvPr>
        </p:nvSpPr>
        <p:spPr/>
        <p:txBody>
          <a:bodyPr/>
          <a:lstStyle/>
          <a:p>
            <a:r>
              <a:rPr lang="fr-FR" dirty="0">
                <a:solidFill>
                  <a:schemeClr val="bg1">
                    <a:lumMod val="50000"/>
                  </a:schemeClr>
                </a:solidFill>
              </a:rPr>
              <a:t>Typologie des organisations</a:t>
            </a:r>
            <a:br>
              <a:rPr lang="fr-FR" dirty="0"/>
            </a:br>
            <a:r>
              <a:rPr lang="fr-FR" dirty="0"/>
              <a:t>Méthodologie</a:t>
            </a:r>
            <a:endParaRPr lang="es-ES" dirty="0"/>
          </a:p>
        </p:txBody>
      </p:sp>
      <p:sp>
        <p:nvSpPr>
          <p:cNvPr id="3" name="Marcador de contenido 2">
            <a:extLst>
              <a:ext uri="{FF2B5EF4-FFF2-40B4-BE49-F238E27FC236}">
                <a16:creationId xmlns:a16="http://schemas.microsoft.com/office/drawing/2014/main" id="{83D887B9-8AF0-3349-A6ED-2BB65BAA13F1}"/>
              </a:ext>
            </a:extLst>
          </p:cNvPr>
          <p:cNvSpPr>
            <a:spLocks noGrp="1"/>
          </p:cNvSpPr>
          <p:nvPr>
            <p:ph idx="1"/>
          </p:nvPr>
        </p:nvSpPr>
        <p:spPr/>
        <p:txBody>
          <a:bodyPr/>
          <a:lstStyle/>
          <a:p>
            <a:r>
              <a:rPr lang="fr-FR" dirty="0"/>
              <a:t>À partir des trajectoires :</a:t>
            </a:r>
          </a:p>
          <a:p>
            <a:r>
              <a:rPr lang="fr-FR" dirty="0">
                <a:solidFill>
                  <a:schemeClr val="accent1"/>
                </a:solidFill>
              </a:rPr>
              <a:t>Etude de cas approfondie </a:t>
            </a:r>
            <a:r>
              <a:rPr lang="fr-FR" dirty="0"/>
              <a:t>: 4 organisations de chaque trajectoire (</a:t>
            </a:r>
            <a:r>
              <a:rPr lang="fr-FR" sz="1800" i="1" dirty="0"/>
              <a:t>N</a:t>
            </a:r>
            <a:r>
              <a:rPr lang="fr-FR" dirty="0"/>
              <a:t>=16).</a:t>
            </a:r>
          </a:p>
          <a:p>
            <a:pPr lvl="1"/>
            <a:r>
              <a:rPr lang="fr-FR" dirty="0"/>
              <a:t>Entretiens auprès des fondateurs, dirigeants et membres</a:t>
            </a:r>
          </a:p>
          <a:p>
            <a:pPr lvl="1"/>
            <a:r>
              <a:rPr lang="fr-FR" dirty="0"/>
              <a:t>+ Dirigeants des structures intermédiaires </a:t>
            </a:r>
            <a:br>
              <a:rPr lang="fr-FR" dirty="0"/>
            </a:br>
            <a:r>
              <a:rPr lang="fr-FR" sz="1800" dirty="0"/>
              <a:t>(ONGs, mouvement d’économie solidaire, mouvement agroécologique…)</a:t>
            </a:r>
          </a:p>
          <a:p>
            <a:endParaRPr lang="fr-FR" dirty="0"/>
          </a:p>
          <a:p>
            <a:endParaRPr lang="fr-FR" dirty="0"/>
          </a:p>
        </p:txBody>
      </p:sp>
      <p:sp>
        <p:nvSpPr>
          <p:cNvPr id="6" name="Titre 1">
            <a:extLst>
              <a:ext uri="{FF2B5EF4-FFF2-40B4-BE49-F238E27FC236}">
                <a16:creationId xmlns:a16="http://schemas.microsoft.com/office/drawing/2014/main" id="{3CEBE341-EDF6-0349-81BC-4AEEA95C0407}"/>
              </a:ext>
            </a:extLst>
          </p:cNvPr>
          <p:cNvSpPr txBox="1">
            <a:spLocks/>
          </p:cNvSpPr>
          <p:nvPr/>
        </p:nvSpPr>
        <p:spPr>
          <a:xfrm>
            <a:off x="781050" y="522243"/>
            <a:ext cx="7886700" cy="1053471"/>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200" b="0" i="0" kern="1200" baseline="0">
                <a:solidFill>
                  <a:schemeClr val="tx1"/>
                </a:solidFill>
                <a:latin typeface="Avenir Next" charset="0"/>
                <a:ea typeface="Avenir Next" charset="0"/>
                <a:cs typeface="Avenir Next" charset="0"/>
              </a:defRPr>
            </a:lvl1pPr>
          </a:lstStyle>
          <a:p>
            <a:endParaRPr lang="fr-FR" dirty="0">
              <a:solidFill>
                <a:schemeClr val="bg1">
                  <a:lumMod val="50000"/>
                </a:schemeClr>
              </a:solidFill>
            </a:endParaRPr>
          </a:p>
        </p:txBody>
      </p:sp>
    </p:spTree>
    <p:extLst>
      <p:ext uri="{BB962C8B-B14F-4D97-AF65-F5344CB8AC3E}">
        <p14:creationId xmlns:p14="http://schemas.microsoft.com/office/powerpoint/2010/main" val="1213403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4E841A11-461F-7742-8963-AC54BD466C7F}"/>
              </a:ext>
            </a:extLst>
          </p:cNvPr>
          <p:cNvSpPr>
            <a:spLocks noGrp="1"/>
          </p:cNvSpPr>
          <p:nvPr>
            <p:ph type="title"/>
          </p:nvPr>
        </p:nvSpPr>
        <p:spPr>
          <a:xfrm>
            <a:off x="628650" y="369843"/>
            <a:ext cx="7886700" cy="1053471"/>
          </a:xfrm>
        </p:spPr>
        <p:txBody>
          <a:bodyPr anchor="ctr"/>
          <a:lstStyle/>
          <a:p>
            <a:r>
              <a:rPr lang="fr-FR" dirty="0">
                <a:solidFill>
                  <a:schemeClr val="bg1">
                    <a:lumMod val="50000"/>
                  </a:schemeClr>
                </a:solidFill>
              </a:rPr>
              <a:t>Typologie des organisations</a:t>
            </a:r>
            <a:br>
              <a:rPr lang="fr-FR" sz="3200" dirty="0"/>
            </a:br>
            <a:r>
              <a:rPr lang="fr-FR" sz="3200" dirty="0"/>
              <a:t>Grille multidimensionnelle</a:t>
            </a:r>
          </a:p>
        </p:txBody>
      </p:sp>
      <p:graphicFrame>
        <p:nvGraphicFramePr>
          <p:cNvPr id="15" name="Tabla 14">
            <a:extLst>
              <a:ext uri="{FF2B5EF4-FFF2-40B4-BE49-F238E27FC236}">
                <a16:creationId xmlns:a16="http://schemas.microsoft.com/office/drawing/2014/main" id="{1D8E2D86-88F6-6C4A-A771-57E168B2B7B7}"/>
              </a:ext>
            </a:extLst>
          </p:cNvPr>
          <p:cNvGraphicFramePr>
            <a:graphicFrameLocks noGrp="1"/>
          </p:cNvGraphicFramePr>
          <p:nvPr>
            <p:extLst>
              <p:ext uri="{D42A27DB-BD31-4B8C-83A1-F6EECF244321}">
                <p14:modId xmlns:p14="http://schemas.microsoft.com/office/powerpoint/2010/main" val="1341910975"/>
              </p:ext>
            </p:extLst>
          </p:nvPr>
        </p:nvGraphicFramePr>
        <p:xfrm>
          <a:off x="628650" y="1790575"/>
          <a:ext cx="6220691" cy="4706462"/>
        </p:xfrm>
        <a:graphic>
          <a:graphicData uri="http://schemas.openxmlformats.org/drawingml/2006/table">
            <a:tbl>
              <a:tblPr firstRow="1" firstCol="1" bandRow="1"/>
              <a:tblGrid>
                <a:gridCol w="2036975">
                  <a:extLst>
                    <a:ext uri="{9D8B030D-6E8A-4147-A177-3AD203B41FA5}">
                      <a16:colId xmlns:a16="http://schemas.microsoft.com/office/drawing/2014/main" val="20000"/>
                    </a:ext>
                  </a:extLst>
                </a:gridCol>
                <a:gridCol w="4183716">
                  <a:extLst>
                    <a:ext uri="{9D8B030D-6E8A-4147-A177-3AD203B41FA5}">
                      <a16:colId xmlns:a16="http://schemas.microsoft.com/office/drawing/2014/main" val="20001"/>
                    </a:ext>
                  </a:extLst>
                </a:gridCol>
              </a:tblGrid>
              <a:tr h="484913">
                <a:tc>
                  <a:txBody>
                    <a:bodyPr/>
                    <a:lstStyle/>
                    <a:p>
                      <a:pPr algn="ctr">
                        <a:lnSpc>
                          <a:spcPct val="130000"/>
                        </a:lnSpc>
                        <a:spcBef>
                          <a:spcPts val="600"/>
                        </a:spcBef>
                        <a:spcAft>
                          <a:spcPts val="0"/>
                        </a:spcAft>
                      </a:pPr>
                      <a:r>
                        <a:rPr lang="fr-FR" sz="1400" noProof="0" dirty="0">
                          <a:solidFill>
                            <a:srgbClr val="FFFFFF"/>
                          </a:solidFill>
                          <a:effectLst/>
                          <a:latin typeface="Avenir Next" panose="020B0503020202020204" pitchFamily="34" charset="0"/>
                          <a:ea typeface="News Gothic MT" charset="0"/>
                          <a:cs typeface="News Gothic MT" charset="0"/>
                        </a:rPr>
                        <a:t>Dimension</a:t>
                      </a:r>
                      <a:endParaRPr lang="fr-FR" sz="1400" noProof="0" dirty="0">
                        <a:effectLst/>
                        <a:latin typeface="Avenir Next" panose="020B0503020202020204" pitchFamily="34" charset="0"/>
                        <a:ea typeface="News Gothic MT" charset="0"/>
                        <a:cs typeface="News Gothic MT" charset="0"/>
                      </a:endParaRPr>
                    </a:p>
                  </a:txBody>
                  <a:tcPr marL="40172" marR="40172" marT="0" marB="0" anchor="ctr">
                    <a:lnL>
                      <a:noFill/>
                    </a:lnL>
                    <a:lnR>
                      <a:noFill/>
                    </a:lnR>
                    <a:lnT>
                      <a:noFill/>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30000"/>
                        </a:lnSpc>
                        <a:spcBef>
                          <a:spcPts val="600"/>
                        </a:spcBef>
                        <a:spcAft>
                          <a:spcPts val="0"/>
                        </a:spcAft>
                      </a:pPr>
                      <a:r>
                        <a:rPr lang="fr-FR" sz="1400" noProof="0" dirty="0">
                          <a:effectLst/>
                          <a:latin typeface="Avenir Next" panose="020B0503020202020204" pitchFamily="34" charset="0"/>
                          <a:ea typeface="News Gothic MT" charset="0"/>
                          <a:cs typeface="News Gothic MT" charset="0"/>
                        </a:rPr>
                        <a:t>Critères</a:t>
                      </a:r>
                    </a:p>
                  </a:txBody>
                  <a:tcPr marL="40172" marR="40172" marT="0" marB="0" anchor="ctr">
                    <a:lnL>
                      <a:noFill/>
                    </a:lnL>
                    <a:lnR w="12700" cap="flat" cmpd="sng" algn="ctr">
                      <a:solidFill>
                        <a:srgbClr val="00000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6F777D"/>
                      </a:solidFill>
                      <a:prstDash val="solid"/>
                      <a:round/>
                      <a:headEnd type="none" w="med" len="med"/>
                      <a:tailEnd type="none" w="med" len="med"/>
                    </a:lnB>
                    <a:solidFill>
                      <a:srgbClr val="8DADD9"/>
                    </a:solidFill>
                  </a:tcPr>
                </a:tc>
                <a:extLst>
                  <a:ext uri="{0D108BD9-81ED-4DB2-BD59-A6C34878D82A}">
                    <a16:rowId xmlns:a16="http://schemas.microsoft.com/office/drawing/2014/main" val="10000"/>
                  </a:ext>
                </a:extLst>
              </a:tr>
              <a:tr h="471055">
                <a:tc rowSpan="3">
                  <a:txBody>
                    <a:bodyPr/>
                    <a:lstStyle/>
                    <a:p>
                      <a:pPr algn="ctr">
                        <a:lnSpc>
                          <a:spcPct val="130000"/>
                        </a:lnSpc>
                        <a:spcBef>
                          <a:spcPts val="600"/>
                        </a:spcBef>
                        <a:spcAft>
                          <a:spcPts val="0"/>
                        </a:spcAft>
                      </a:pPr>
                      <a:r>
                        <a:rPr lang="fr-FR" sz="1400" noProof="0" dirty="0">
                          <a:solidFill>
                            <a:srgbClr val="FFFFFF"/>
                          </a:solidFill>
                          <a:effectLst/>
                          <a:latin typeface="Avenir Next" panose="020B0503020202020204" pitchFamily="34" charset="0"/>
                          <a:ea typeface="News Gothic MT" charset="0"/>
                          <a:cs typeface="News Gothic MT" charset="0"/>
                        </a:rPr>
                        <a:t>Économique</a:t>
                      </a:r>
                      <a:endParaRPr lang="fr-FR" sz="1400" noProof="0" dirty="0">
                        <a:effectLst/>
                        <a:latin typeface="Avenir Next" panose="020B0503020202020204" pitchFamily="34" charset="0"/>
                        <a:ea typeface="News Gothic MT" charset="0"/>
                        <a:cs typeface="News Gothic MT" charset="0"/>
                      </a:endParaRPr>
                    </a:p>
                  </a:txBody>
                  <a:tcPr marL="40172" marR="4017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30000"/>
                        </a:lnSpc>
                        <a:spcBef>
                          <a:spcPts val="600"/>
                        </a:spcBef>
                        <a:spcAft>
                          <a:spcPts val="0"/>
                        </a:spcAft>
                      </a:pPr>
                      <a:r>
                        <a:rPr lang="fr-FR" sz="1400" b="0" noProof="0" dirty="0">
                          <a:effectLst/>
                          <a:latin typeface="Avenir Next" panose="020B0503020202020204" pitchFamily="34" charset="0"/>
                          <a:ea typeface="News Gothic MT" charset="0"/>
                          <a:cs typeface="News Gothic MT" charset="0"/>
                        </a:rPr>
                        <a:t>Cohérence entre l’activité productive et la mission</a:t>
                      </a:r>
                    </a:p>
                  </a:txBody>
                  <a:tcPr marL="40172" marR="40172" marT="0" marB="0" anchor="ctr">
                    <a:lnL>
                      <a:noFill/>
                    </a:lnL>
                    <a:lnR w="12700" cap="flat" cmpd="sng" algn="ctr">
                      <a:solidFill>
                        <a:srgbClr val="000000"/>
                      </a:solidFill>
                      <a:prstDash val="solid"/>
                      <a:round/>
                      <a:headEnd type="none" w="med" len="med"/>
                      <a:tailEnd type="none" w="med" len="med"/>
                    </a:lnR>
                    <a:lnT w="12700" cap="flat" cmpd="sng" algn="ctr">
                      <a:solidFill>
                        <a:srgbClr val="6F777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471055">
                <a:tc vMerge="1">
                  <a:txBody>
                    <a:bodyPr/>
                    <a:lstStyle/>
                    <a:p>
                      <a:pPr algn="ctr">
                        <a:lnSpc>
                          <a:spcPct val="130000"/>
                        </a:lnSpc>
                        <a:spcBef>
                          <a:spcPts val="600"/>
                        </a:spcBef>
                        <a:spcAft>
                          <a:spcPts val="0"/>
                        </a:spcAft>
                      </a:pPr>
                      <a:endParaRPr lang="fr-FR" sz="1500" noProof="0" dirty="0">
                        <a:effectLst/>
                        <a:latin typeface="News Gothic MT" charset="0"/>
                        <a:ea typeface="News Gothic MT" charset="0"/>
                        <a:cs typeface="News Gothic MT" charset="0"/>
                      </a:endParaRPr>
                    </a:p>
                  </a:txBody>
                  <a:tcPr marL="40172" marR="4017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30000"/>
                        </a:lnSpc>
                        <a:spcBef>
                          <a:spcPts val="600"/>
                        </a:spcBef>
                        <a:spcAft>
                          <a:spcPts val="0"/>
                        </a:spcAft>
                      </a:pPr>
                      <a:r>
                        <a:rPr lang="fr-FR" sz="1400" b="0" noProof="0" dirty="0">
                          <a:effectLst/>
                          <a:latin typeface="Avenir Next" panose="020B0503020202020204" pitchFamily="34" charset="0"/>
                          <a:ea typeface="News Gothic MT" charset="0"/>
                          <a:cs typeface="News Gothic MT" charset="0"/>
                        </a:rPr>
                        <a:t>Principales ressources </a:t>
                      </a:r>
                      <a:br>
                        <a:rPr lang="fr-FR" sz="1400" b="0" noProof="0" dirty="0">
                          <a:effectLst/>
                          <a:latin typeface="Avenir Next" panose="020B0503020202020204" pitchFamily="34" charset="0"/>
                          <a:ea typeface="News Gothic MT" charset="0"/>
                          <a:cs typeface="News Gothic MT" charset="0"/>
                        </a:rPr>
                      </a:br>
                      <a:r>
                        <a:rPr lang="fr-FR" sz="1400" b="0" noProof="0" dirty="0">
                          <a:solidFill>
                            <a:schemeClr val="tx1">
                              <a:lumMod val="50000"/>
                              <a:lumOff val="50000"/>
                            </a:schemeClr>
                          </a:solidFill>
                          <a:effectLst/>
                          <a:latin typeface="Avenir Next" panose="020B0503020202020204" pitchFamily="34" charset="0"/>
                          <a:ea typeface="News Gothic MT" charset="0"/>
                          <a:cs typeface="News Gothic MT" charset="0"/>
                        </a:rPr>
                        <a:t>(marché, subsides, dons, autoconsommation)</a:t>
                      </a:r>
                    </a:p>
                  </a:txBody>
                  <a:tcPr marL="40172" marR="4017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47149482"/>
                  </a:ext>
                </a:extLst>
              </a:tr>
              <a:tr h="471055">
                <a:tc vMerge="1">
                  <a:txBody>
                    <a:bodyPr/>
                    <a:lstStyle/>
                    <a:p>
                      <a:pPr algn="ctr">
                        <a:lnSpc>
                          <a:spcPct val="130000"/>
                        </a:lnSpc>
                        <a:spcBef>
                          <a:spcPts val="600"/>
                        </a:spcBef>
                        <a:spcAft>
                          <a:spcPts val="0"/>
                        </a:spcAft>
                      </a:pPr>
                      <a:endParaRPr lang="fr-FR" sz="1500" noProof="0" dirty="0">
                        <a:effectLst/>
                        <a:latin typeface="News Gothic MT" charset="0"/>
                        <a:ea typeface="News Gothic MT" charset="0"/>
                        <a:cs typeface="News Gothic MT" charset="0"/>
                      </a:endParaRPr>
                    </a:p>
                  </a:txBody>
                  <a:tcPr marL="40172" marR="4017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30000"/>
                        </a:lnSpc>
                        <a:spcBef>
                          <a:spcPts val="600"/>
                        </a:spcBef>
                        <a:spcAft>
                          <a:spcPts val="0"/>
                        </a:spcAft>
                      </a:pPr>
                      <a:r>
                        <a:rPr lang="fr-FR" sz="1400" b="0" noProof="0" dirty="0">
                          <a:effectLst/>
                          <a:latin typeface="Avenir Next" panose="020B0503020202020204" pitchFamily="34" charset="0"/>
                          <a:ea typeface="News Gothic MT" charset="0"/>
                          <a:cs typeface="News Gothic MT" charset="0"/>
                        </a:rPr>
                        <a:t>Statuts des membres</a:t>
                      </a:r>
                    </a:p>
                    <a:p>
                      <a:pPr algn="ctr">
                        <a:lnSpc>
                          <a:spcPct val="100000"/>
                        </a:lnSpc>
                        <a:spcBef>
                          <a:spcPts val="0"/>
                        </a:spcBef>
                        <a:spcAft>
                          <a:spcPts val="0"/>
                        </a:spcAft>
                      </a:pPr>
                      <a:r>
                        <a:rPr lang="fr-FR" sz="1400" b="0" noProof="0" dirty="0">
                          <a:solidFill>
                            <a:schemeClr val="tx1">
                              <a:lumMod val="50000"/>
                              <a:lumOff val="50000"/>
                            </a:schemeClr>
                          </a:solidFill>
                          <a:effectLst/>
                          <a:latin typeface="Avenir Next" panose="020B0503020202020204" pitchFamily="34" charset="0"/>
                          <a:ea typeface="News Gothic MT" charset="0"/>
                          <a:cs typeface="News Gothic MT" charset="0"/>
                        </a:rPr>
                        <a:t>(travailleurs=membres propriétaires)</a:t>
                      </a:r>
                    </a:p>
                  </a:txBody>
                  <a:tcPr marL="40172" marR="4017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75492826"/>
                  </a:ext>
                </a:extLst>
              </a:tr>
              <a:tr h="313757">
                <a:tc rowSpan="2">
                  <a:txBody>
                    <a:bodyPr/>
                    <a:lstStyle/>
                    <a:p>
                      <a:pPr algn="ctr">
                        <a:lnSpc>
                          <a:spcPct val="130000"/>
                        </a:lnSpc>
                        <a:spcBef>
                          <a:spcPts val="600"/>
                        </a:spcBef>
                        <a:spcAft>
                          <a:spcPts val="0"/>
                        </a:spcAft>
                      </a:pPr>
                      <a:r>
                        <a:rPr lang="fr-FR" sz="1400" noProof="0" dirty="0">
                          <a:solidFill>
                            <a:srgbClr val="FFFFFF"/>
                          </a:solidFill>
                          <a:effectLst/>
                          <a:latin typeface="Avenir Next" panose="020B0503020202020204" pitchFamily="34" charset="0"/>
                          <a:ea typeface="News Gothic MT" charset="0"/>
                          <a:cs typeface="News Gothic MT" charset="0"/>
                        </a:rPr>
                        <a:t>Social</a:t>
                      </a:r>
                      <a:endParaRPr lang="fr-FR" sz="1400" noProof="0" dirty="0">
                        <a:effectLst/>
                        <a:latin typeface="Avenir Next" panose="020B0503020202020204" pitchFamily="34" charset="0"/>
                        <a:ea typeface="News Gothic MT" charset="0"/>
                        <a:cs typeface="News Gothic MT" charset="0"/>
                      </a:endParaRPr>
                    </a:p>
                  </a:txBody>
                  <a:tcPr marL="40172" marR="4017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00000"/>
                        </a:lnSpc>
                        <a:spcBef>
                          <a:spcPts val="600"/>
                        </a:spcBef>
                        <a:spcAft>
                          <a:spcPts val="0"/>
                        </a:spcAft>
                      </a:pPr>
                      <a:r>
                        <a:rPr lang="fr-FR" sz="1400" b="0" noProof="0" dirty="0">
                          <a:effectLst/>
                          <a:latin typeface="Avenir Next" panose="020B0503020202020204" pitchFamily="34" charset="0"/>
                          <a:ea typeface="News Gothic MT" charset="0"/>
                          <a:cs typeface="News Gothic MT" charset="0"/>
                        </a:rPr>
                        <a:t>Bénéficiaires de la mission</a:t>
                      </a:r>
                    </a:p>
                    <a:p>
                      <a:pPr marL="0" marR="0" lvl="0" indent="0" algn="ctr" defTabSz="914400" rtl="0" eaLnBrk="1" fontAlgn="auto" latinLnBrk="0" hangingPunct="1">
                        <a:lnSpc>
                          <a:spcPct val="100000"/>
                        </a:lnSpc>
                        <a:spcBef>
                          <a:spcPts val="600"/>
                        </a:spcBef>
                        <a:spcAft>
                          <a:spcPts val="0"/>
                        </a:spcAft>
                        <a:buClrTx/>
                        <a:buSzTx/>
                        <a:buFontTx/>
                        <a:buNone/>
                        <a:tabLst/>
                        <a:defRPr/>
                      </a:pPr>
                      <a:r>
                        <a:rPr lang="fr-FR" sz="1400" b="0" noProof="0" dirty="0">
                          <a:solidFill>
                            <a:schemeClr val="tx1">
                              <a:lumMod val="50000"/>
                              <a:lumOff val="50000"/>
                            </a:schemeClr>
                          </a:solidFill>
                          <a:effectLst/>
                          <a:latin typeface="Avenir Next" panose="020B0503020202020204" pitchFamily="34" charset="0"/>
                          <a:ea typeface="News Gothic MT" charset="0"/>
                          <a:cs typeface="News Gothic MT" charset="0"/>
                        </a:rPr>
                        <a:t>(membres; communauté ou intérêt général)</a:t>
                      </a:r>
                    </a:p>
                  </a:txBody>
                  <a:tcPr marL="40172" marR="4017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432572">
                <a:tc vMerge="1">
                  <a:txBody>
                    <a:bodyPr/>
                    <a:lstStyle/>
                    <a:p>
                      <a:endParaRPr lang="es-ES_tradnl"/>
                    </a:p>
                  </a:txBody>
                  <a:tcPr/>
                </a:tc>
                <a:tc>
                  <a:txBody>
                    <a:bodyPr/>
                    <a:lstStyle/>
                    <a:p>
                      <a:pPr algn="ctr">
                        <a:lnSpc>
                          <a:spcPct val="100000"/>
                        </a:lnSpc>
                        <a:spcBef>
                          <a:spcPts val="0"/>
                        </a:spcBef>
                        <a:spcAft>
                          <a:spcPts val="0"/>
                        </a:spcAft>
                      </a:pPr>
                      <a:r>
                        <a:rPr lang="fr-FR" sz="1400" b="0" noProof="0" dirty="0">
                          <a:effectLst/>
                          <a:latin typeface="Avenir Next" panose="020B0503020202020204" pitchFamily="34" charset="0"/>
                          <a:ea typeface="News Gothic MT" charset="0"/>
                          <a:cs typeface="News Gothic MT" charset="0"/>
                        </a:rPr>
                        <a:t>Distribution du surplus</a:t>
                      </a:r>
                      <a:endParaRPr lang="fr-FR" sz="1400" b="0" noProof="0" dirty="0">
                        <a:solidFill>
                          <a:schemeClr val="tx1">
                            <a:lumMod val="50000"/>
                            <a:lumOff val="50000"/>
                          </a:schemeClr>
                        </a:solidFill>
                        <a:effectLst/>
                        <a:latin typeface="Avenir Next" panose="020B0503020202020204" pitchFamily="34" charset="0"/>
                        <a:ea typeface="News Gothic MT" charset="0"/>
                        <a:cs typeface="News Gothic MT" charset="0"/>
                      </a:endParaRPr>
                    </a:p>
                  </a:txBody>
                  <a:tcPr marL="40172" marR="4017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481263">
                <a:tc rowSpan="4">
                  <a:txBody>
                    <a:bodyPr/>
                    <a:lstStyle/>
                    <a:p>
                      <a:pPr algn="ctr">
                        <a:lnSpc>
                          <a:spcPct val="130000"/>
                        </a:lnSpc>
                        <a:spcBef>
                          <a:spcPts val="600"/>
                        </a:spcBef>
                        <a:spcAft>
                          <a:spcPts val="0"/>
                        </a:spcAft>
                      </a:pPr>
                      <a:r>
                        <a:rPr lang="fr-FR" sz="1400" noProof="0" dirty="0">
                          <a:solidFill>
                            <a:srgbClr val="FFFFFF"/>
                          </a:solidFill>
                          <a:effectLst/>
                          <a:latin typeface="Avenir Next" panose="020B0503020202020204" pitchFamily="34" charset="0"/>
                          <a:ea typeface="News Gothic MT" charset="0"/>
                          <a:cs typeface="News Gothic MT" charset="0"/>
                        </a:rPr>
                        <a:t>Politique</a:t>
                      </a:r>
                      <a:endParaRPr lang="fr-FR" sz="1400" noProof="0" dirty="0">
                        <a:effectLst/>
                        <a:latin typeface="Avenir Next" panose="020B0503020202020204" pitchFamily="34" charset="0"/>
                        <a:ea typeface="News Gothic MT" charset="0"/>
                        <a:cs typeface="News Gothic MT" charset="0"/>
                      </a:endParaRPr>
                    </a:p>
                  </a:txBody>
                  <a:tcPr marL="40172" marR="4017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30000"/>
                        </a:lnSpc>
                        <a:spcBef>
                          <a:spcPts val="600"/>
                        </a:spcBef>
                        <a:spcAft>
                          <a:spcPts val="0"/>
                        </a:spcAft>
                      </a:pPr>
                      <a:r>
                        <a:rPr lang="fr-FR" sz="1400" b="0" noProof="0" dirty="0">
                          <a:effectLst/>
                          <a:latin typeface="Avenir Next" panose="020B0503020202020204" pitchFamily="34" charset="0"/>
                          <a:ea typeface="News Gothic MT" charset="0"/>
                          <a:cs typeface="News Gothic MT" charset="0"/>
                        </a:rPr>
                        <a:t>Prise de décision</a:t>
                      </a:r>
                    </a:p>
                  </a:txBody>
                  <a:tcPr marL="40172" marR="4017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382257">
                <a:tc vMerge="1">
                  <a:txBody>
                    <a:bodyPr/>
                    <a:lstStyle/>
                    <a:p>
                      <a:pPr algn="ctr">
                        <a:lnSpc>
                          <a:spcPct val="130000"/>
                        </a:lnSpc>
                        <a:spcBef>
                          <a:spcPts val="600"/>
                        </a:spcBef>
                        <a:spcAft>
                          <a:spcPts val="0"/>
                        </a:spcAft>
                      </a:pPr>
                      <a:endParaRPr lang="fr-FR" sz="1500" noProof="0" dirty="0">
                        <a:effectLst/>
                        <a:latin typeface="News Gothic MT" charset="0"/>
                        <a:ea typeface="News Gothic MT" charset="0"/>
                        <a:cs typeface="News Gothic MT" charset="0"/>
                      </a:endParaRPr>
                    </a:p>
                  </a:txBody>
                  <a:tcPr marL="40172" marR="40172"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30000"/>
                        </a:lnSpc>
                        <a:spcBef>
                          <a:spcPts val="600"/>
                        </a:spcBef>
                        <a:spcAft>
                          <a:spcPts val="0"/>
                        </a:spcAft>
                      </a:pPr>
                      <a:r>
                        <a:rPr lang="fr-FR" sz="1400" b="0" noProof="0" dirty="0">
                          <a:effectLst/>
                          <a:latin typeface="Avenir Next" panose="020B0503020202020204" pitchFamily="34" charset="0"/>
                          <a:ea typeface="News Gothic MT" charset="0"/>
                          <a:cs typeface="News Gothic MT" charset="0"/>
                        </a:rPr>
                        <a:t>Objectif politique explicite</a:t>
                      </a:r>
                    </a:p>
                  </a:txBody>
                  <a:tcPr marL="40172" marR="40172"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535166">
                <a:tc vMerge="1">
                  <a:txBody>
                    <a:bodyPr/>
                    <a:lstStyle/>
                    <a:p>
                      <a:endParaRPr lang="es-ES_tradnl"/>
                    </a:p>
                  </a:txBody>
                  <a:tcPr/>
                </a:tc>
                <a:tc>
                  <a:txBody>
                    <a:bodyPr/>
                    <a:lstStyle/>
                    <a:p>
                      <a:pPr algn="ctr">
                        <a:lnSpc>
                          <a:spcPct val="130000"/>
                        </a:lnSpc>
                        <a:spcBef>
                          <a:spcPts val="600"/>
                        </a:spcBef>
                        <a:spcAft>
                          <a:spcPts val="0"/>
                        </a:spcAft>
                      </a:pPr>
                      <a:r>
                        <a:rPr lang="fr-FR" sz="1400" b="0" noProof="0" dirty="0">
                          <a:effectLst/>
                          <a:latin typeface="Avenir Next" panose="020B0503020202020204" pitchFamily="34" charset="0"/>
                          <a:ea typeface="News Gothic MT" charset="0"/>
                          <a:cs typeface="News Gothic MT" charset="0"/>
                        </a:rPr>
                        <a:t>Création des espaces publics</a:t>
                      </a:r>
                    </a:p>
                  </a:txBody>
                  <a:tcPr marL="40172" marR="40172"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386854">
                <a:tc vMerge="1">
                  <a:txBody>
                    <a:bodyPr/>
                    <a:lstStyle/>
                    <a:p>
                      <a:endParaRPr lang="es-ES_tradnl"/>
                    </a:p>
                  </a:txBody>
                  <a:tcPr/>
                </a:tc>
                <a:tc>
                  <a:txBody>
                    <a:bodyPr/>
                    <a:lstStyle/>
                    <a:p>
                      <a:pPr algn="ctr">
                        <a:lnSpc>
                          <a:spcPct val="130000"/>
                        </a:lnSpc>
                        <a:spcBef>
                          <a:spcPts val="600"/>
                        </a:spcBef>
                        <a:spcAft>
                          <a:spcPts val="0"/>
                        </a:spcAft>
                      </a:pPr>
                      <a:r>
                        <a:rPr lang="fr-FR" sz="1400" b="0" noProof="0" dirty="0">
                          <a:effectLst/>
                          <a:latin typeface="Avenir Next" panose="020B0503020202020204" pitchFamily="34" charset="0"/>
                          <a:ea typeface="News Gothic MT" charset="0"/>
                          <a:cs typeface="News Gothic MT" charset="0"/>
                        </a:rPr>
                        <a:t>Articulation avec d’acteurs externes et autonomie</a:t>
                      </a:r>
                    </a:p>
                  </a:txBody>
                  <a:tcPr marL="40172" marR="40172"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bl>
          </a:graphicData>
        </a:graphic>
      </p:graphicFrame>
      <p:grpSp>
        <p:nvGrpSpPr>
          <p:cNvPr id="35" name="Grupo 34">
            <a:extLst>
              <a:ext uri="{FF2B5EF4-FFF2-40B4-BE49-F238E27FC236}">
                <a16:creationId xmlns:a16="http://schemas.microsoft.com/office/drawing/2014/main" id="{CE732ED2-7384-B341-9FA8-B4D8AC4558CE}"/>
              </a:ext>
            </a:extLst>
          </p:cNvPr>
          <p:cNvGrpSpPr/>
          <p:nvPr/>
        </p:nvGrpSpPr>
        <p:grpSpPr>
          <a:xfrm>
            <a:off x="6881425" y="2721897"/>
            <a:ext cx="2059109" cy="492443"/>
            <a:chOff x="6881425" y="2828222"/>
            <a:chExt cx="2059109" cy="492443"/>
          </a:xfrm>
        </p:grpSpPr>
        <p:sp>
          <p:nvSpPr>
            <p:cNvPr id="17" name="Rectángulo 16">
              <a:extLst>
                <a:ext uri="{FF2B5EF4-FFF2-40B4-BE49-F238E27FC236}">
                  <a16:creationId xmlns:a16="http://schemas.microsoft.com/office/drawing/2014/main" id="{BB2F31B1-5F8D-B34C-81C8-9927B40BC061}"/>
                </a:ext>
              </a:extLst>
            </p:cNvPr>
            <p:cNvSpPr/>
            <p:nvPr/>
          </p:nvSpPr>
          <p:spPr>
            <a:xfrm>
              <a:off x="7111734" y="2828222"/>
              <a:ext cx="1828800" cy="492443"/>
            </a:xfrm>
            <a:prstGeom prst="rect">
              <a:avLst/>
            </a:prstGeom>
            <a:ln>
              <a:solidFill>
                <a:schemeClr val="bg2">
                  <a:lumMod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1300" i="1" dirty="0">
                  <a:latin typeface="Avenir Next" panose="020B0503020202020204" pitchFamily="34" charset="0"/>
                  <a:ea typeface="Avenir Next" charset="0"/>
                  <a:cs typeface="Avenir Next" charset="0"/>
                </a:rPr>
                <a:t>Hybridation des ressources</a:t>
              </a:r>
            </a:p>
          </p:txBody>
        </p:sp>
        <p:sp>
          <p:nvSpPr>
            <p:cNvPr id="18" name="Cerrar llave 17">
              <a:extLst>
                <a:ext uri="{FF2B5EF4-FFF2-40B4-BE49-F238E27FC236}">
                  <a16:creationId xmlns:a16="http://schemas.microsoft.com/office/drawing/2014/main" id="{E79DE349-0C8F-4445-B859-35B4DCC4DB4C}"/>
                </a:ext>
              </a:extLst>
            </p:cNvPr>
            <p:cNvSpPr/>
            <p:nvPr/>
          </p:nvSpPr>
          <p:spPr>
            <a:xfrm>
              <a:off x="6881425" y="2929704"/>
              <a:ext cx="132194" cy="320255"/>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1300">
                <a:latin typeface="Avenir Next" panose="020B0503020202020204" pitchFamily="34" charset="0"/>
              </a:endParaRPr>
            </a:p>
          </p:txBody>
        </p:sp>
      </p:grpSp>
      <p:grpSp>
        <p:nvGrpSpPr>
          <p:cNvPr id="34" name="Grupo 33">
            <a:extLst>
              <a:ext uri="{FF2B5EF4-FFF2-40B4-BE49-F238E27FC236}">
                <a16:creationId xmlns:a16="http://schemas.microsoft.com/office/drawing/2014/main" id="{3F5EBC42-2A58-494E-86A4-A6DB6FBA8E79}"/>
              </a:ext>
            </a:extLst>
          </p:cNvPr>
          <p:cNvGrpSpPr/>
          <p:nvPr/>
        </p:nvGrpSpPr>
        <p:grpSpPr>
          <a:xfrm>
            <a:off x="6881425" y="3279408"/>
            <a:ext cx="2059109" cy="492443"/>
            <a:chOff x="6881425" y="3417632"/>
            <a:chExt cx="2059109" cy="492443"/>
          </a:xfrm>
        </p:grpSpPr>
        <p:sp>
          <p:nvSpPr>
            <p:cNvPr id="20" name="Rectángulo 19">
              <a:extLst>
                <a:ext uri="{FF2B5EF4-FFF2-40B4-BE49-F238E27FC236}">
                  <a16:creationId xmlns:a16="http://schemas.microsoft.com/office/drawing/2014/main" id="{294F75E8-D438-0143-84F5-14F16668EEE3}"/>
                </a:ext>
              </a:extLst>
            </p:cNvPr>
            <p:cNvSpPr/>
            <p:nvPr/>
          </p:nvSpPr>
          <p:spPr>
            <a:xfrm>
              <a:off x="7111734" y="3417632"/>
              <a:ext cx="1828800" cy="492443"/>
            </a:xfrm>
            <a:prstGeom prst="rect">
              <a:avLst/>
            </a:prstGeom>
            <a:ln>
              <a:solidFill>
                <a:schemeClr val="bg2">
                  <a:lumMod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1300" i="1" dirty="0">
                  <a:latin typeface="Avenir Next" panose="020B0503020202020204" pitchFamily="34" charset="0"/>
                  <a:ea typeface="Avenir Next" charset="0"/>
                  <a:cs typeface="Avenir Next" charset="0"/>
                </a:rPr>
                <a:t>Valorisation du travail sur le capital</a:t>
              </a:r>
            </a:p>
          </p:txBody>
        </p:sp>
        <p:sp>
          <p:nvSpPr>
            <p:cNvPr id="21" name="Cerrar llave 20">
              <a:extLst>
                <a:ext uri="{FF2B5EF4-FFF2-40B4-BE49-F238E27FC236}">
                  <a16:creationId xmlns:a16="http://schemas.microsoft.com/office/drawing/2014/main" id="{D892C13D-6CA8-DF46-AB10-EFEBC80F603C}"/>
                </a:ext>
              </a:extLst>
            </p:cNvPr>
            <p:cNvSpPr/>
            <p:nvPr/>
          </p:nvSpPr>
          <p:spPr>
            <a:xfrm>
              <a:off x="6881425" y="3519114"/>
              <a:ext cx="132194" cy="320255"/>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1300">
                <a:latin typeface="Avenir Next" panose="020B0503020202020204" pitchFamily="34" charset="0"/>
              </a:endParaRPr>
            </a:p>
          </p:txBody>
        </p:sp>
      </p:grpSp>
      <p:grpSp>
        <p:nvGrpSpPr>
          <p:cNvPr id="33" name="Grupo 32">
            <a:extLst>
              <a:ext uri="{FF2B5EF4-FFF2-40B4-BE49-F238E27FC236}">
                <a16:creationId xmlns:a16="http://schemas.microsoft.com/office/drawing/2014/main" id="{5B239B17-3995-504E-9584-E22FBE850DB6}"/>
              </a:ext>
            </a:extLst>
          </p:cNvPr>
          <p:cNvGrpSpPr/>
          <p:nvPr/>
        </p:nvGrpSpPr>
        <p:grpSpPr>
          <a:xfrm>
            <a:off x="6878418" y="5371678"/>
            <a:ext cx="2062116" cy="967184"/>
            <a:chOff x="6878418" y="5584333"/>
            <a:chExt cx="2062116" cy="967184"/>
          </a:xfrm>
        </p:grpSpPr>
        <p:sp>
          <p:nvSpPr>
            <p:cNvPr id="23" name="Rectángulo 22">
              <a:extLst>
                <a:ext uri="{FF2B5EF4-FFF2-40B4-BE49-F238E27FC236}">
                  <a16:creationId xmlns:a16="http://schemas.microsoft.com/office/drawing/2014/main" id="{7AFF7070-9B9B-2F43-B106-F5816294E795}"/>
                </a:ext>
              </a:extLst>
            </p:cNvPr>
            <p:cNvSpPr/>
            <p:nvPr/>
          </p:nvSpPr>
          <p:spPr>
            <a:xfrm>
              <a:off x="7090822" y="5922652"/>
              <a:ext cx="1849712" cy="292388"/>
            </a:xfrm>
            <a:prstGeom prst="rect">
              <a:avLst/>
            </a:prstGeom>
            <a:ln>
              <a:solidFill>
                <a:schemeClr val="bg2">
                  <a:lumMod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1300" i="1" dirty="0">
                  <a:latin typeface="Avenir Next" panose="020B0503020202020204" pitchFamily="34" charset="0"/>
                  <a:ea typeface="Avenir Next" charset="0"/>
                  <a:cs typeface="Avenir Next" charset="0"/>
                </a:rPr>
                <a:t>Action publique</a:t>
              </a:r>
            </a:p>
          </p:txBody>
        </p:sp>
        <p:sp>
          <p:nvSpPr>
            <p:cNvPr id="24" name="Cerrar llave 23">
              <a:extLst>
                <a:ext uri="{FF2B5EF4-FFF2-40B4-BE49-F238E27FC236}">
                  <a16:creationId xmlns:a16="http://schemas.microsoft.com/office/drawing/2014/main" id="{EA09B21B-810C-B045-828A-DFF09CB5B933}"/>
                </a:ext>
              </a:extLst>
            </p:cNvPr>
            <p:cNvSpPr/>
            <p:nvPr/>
          </p:nvSpPr>
          <p:spPr>
            <a:xfrm>
              <a:off x="6878418" y="5584333"/>
              <a:ext cx="132194" cy="967184"/>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1300" dirty="0">
                <a:latin typeface="Avenir Next" panose="020B0503020202020204" pitchFamily="34" charset="0"/>
              </a:endParaRPr>
            </a:p>
          </p:txBody>
        </p:sp>
      </p:grpSp>
      <p:grpSp>
        <p:nvGrpSpPr>
          <p:cNvPr id="32" name="Grupo 31">
            <a:extLst>
              <a:ext uri="{FF2B5EF4-FFF2-40B4-BE49-F238E27FC236}">
                <a16:creationId xmlns:a16="http://schemas.microsoft.com/office/drawing/2014/main" id="{0DB65C4A-A101-EA49-A0E5-C6C640B20AD6}"/>
              </a:ext>
            </a:extLst>
          </p:cNvPr>
          <p:cNvGrpSpPr/>
          <p:nvPr/>
        </p:nvGrpSpPr>
        <p:grpSpPr>
          <a:xfrm>
            <a:off x="6881425" y="3884871"/>
            <a:ext cx="2059109" cy="321630"/>
            <a:chOff x="6881425" y="4257018"/>
            <a:chExt cx="2059109" cy="321630"/>
          </a:xfrm>
        </p:grpSpPr>
        <p:sp>
          <p:nvSpPr>
            <p:cNvPr id="26" name="Rectángulo 25">
              <a:extLst>
                <a:ext uri="{FF2B5EF4-FFF2-40B4-BE49-F238E27FC236}">
                  <a16:creationId xmlns:a16="http://schemas.microsoft.com/office/drawing/2014/main" id="{19D18B58-44BE-124D-A306-FC12E4A0E3EF}"/>
                </a:ext>
              </a:extLst>
            </p:cNvPr>
            <p:cNvSpPr/>
            <p:nvPr/>
          </p:nvSpPr>
          <p:spPr>
            <a:xfrm>
              <a:off x="7090822" y="4286260"/>
              <a:ext cx="1849712" cy="292388"/>
            </a:xfrm>
            <a:prstGeom prst="rect">
              <a:avLst/>
            </a:prstGeom>
            <a:ln>
              <a:solidFill>
                <a:schemeClr val="bg2">
                  <a:lumMod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1300" i="1" dirty="0">
                  <a:latin typeface="Avenir Next" panose="020B0503020202020204" pitchFamily="34" charset="0"/>
                  <a:ea typeface="Avenir Next" charset="0"/>
                  <a:cs typeface="Avenir Next" charset="0"/>
                </a:rPr>
                <a:t>Groupes d’intérêt</a:t>
              </a:r>
            </a:p>
          </p:txBody>
        </p:sp>
        <p:sp>
          <p:nvSpPr>
            <p:cNvPr id="27" name="Cerrar llave 26">
              <a:extLst>
                <a:ext uri="{FF2B5EF4-FFF2-40B4-BE49-F238E27FC236}">
                  <a16:creationId xmlns:a16="http://schemas.microsoft.com/office/drawing/2014/main" id="{FAFB41EF-5B2C-B645-9F0F-BE56C9EECF86}"/>
                </a:ext>
              </a:extLst>
            </p:cNvPr>
            <p:cNvSpPr/>
            <p:nvPr/>
          </p:nvSpPr>
          <p:spPr>
            <a:xfrm>
              <a:off x="6881425" y="4257018"/>
              <a:ext cx="132194" cy="320255"/>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1300">
                <a:latin typeface="Avenir Next" panose="020B0503020202020204" pitchFamily="34" charset="0"/>
              </a:endParaRPr>
            </a:p>
          </p:txBody>
        </p:sp>
      </p:grpSp>
      <p:grpSp>
        <p:nvGrpSpPr>
          <p:cNvPr id="31" name="Grupo 30">
            <a:extLst>
              <a:ext uri="{FF2B5EF4-FFF2-40B4-BE49-F238E27FC236}">
                <a16:creationId xmlns:a16="http://schemas.microsoft.com/office/drawing/2014/main" id="{766AD012-ED12-7A4C-8620-5801126608A3}"/>
              </a:ext>
            </a:extLst>
          </p:cNvPr>
          <p:cNvGrpSpPr/>
          <p:nvPr/>
        </p:nvGrpSpPr>
        <p:grpSpPr>
          <a:xfrm>
            <a:off x="6865383" y="4782267"/>
            <a:ext cx="2075151" cy="321630"/>
            <a:chOff x="6865383" y="4994922"/>
            <a:chExt cx="2075151" cy="321630"/>
          </a:xfrm>
        </p:grpSpPr>
        <p:sp>
          <p:nvSpPr>
            <p:cNvPr id="29" name="Rectángulo 28">
              <a:extLst>
                <a:ext uri="{FF2B5EF4-FFF2-40B4-BE49-F238E27FC236}">
                  <a16:creationId xmlns:a16="http://schemas.microsoft.com/office/drawing/2014/main" id="{B7609732-57AF-5B42-946B-24A80151588C}"/>
                </a:ext>
              </a:extLst>
            </p:cNvPr>
            <p:cNvSpPr/>
            <p:nvPr/>
          </p:nvSpPr>
          <p:spPr>
            <a:xfrm>
              <a:off x="7090822" y="5024164"/>
              <a:ext cx="1849712" cy="292388"/>
            </a:xfrm>
            <a:prstGeom prst="rect">
              <a:avLst/>
            </a:prstGeom>
            <a:ln>
              <a:solidFill>
                <a:schemeClr val="bg2">
                  <a:lumMod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1300" i="1" dirty="0">
                  <a:latin typeface="Avenir Next" panose="020B0503020202020204" pitchFamily="34" charset="0"/>
                  <a:ea typeface="Avenir Next" charset="0"/>
                  <a:cs typeface="Avenir Next" charset="0"/>
                </a:rPr>
                <a:t>Gouvernance</a:t>
              </a:r>
            </a:p>
          </p:txBody>
        </p:sp>
        <p:sp>
          <p:nvSpPr>
            <p:cNvPr id="30" name="Cerrar llave 29">
              <a:extLst>
                <a:ext uri="{FF2B5EF4-FFF2-40B4-BE49-F238E27FC236}">
                  <a16:creationId xmlns:a16="http://schemas.microsoft.com/office/drawing/2014/main" id="{1CB16F2C-789C-E741-A7B7-29CD8C66C0F6}"/>
                </a:ext>
              </a:extLst>
            </p:cNvPr>
            <p:cNvSpPr/>
            <p:nvPr/>
          </p:nvSpPr>
          <p:spPr>
            <a:xfrm>
              <a:off x="6865383" y="4994922"/>
              <a:ext cx="132194" cy="320255"/>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1300">
                <a:latin typeface="Avenir Next" panose="020B0503020202020204" pitchFamily="34" charset="0"/>
              </a:endParaRPr>
            </a:p>
          </p:txBody>
        </p:sp>
      </p:grpSp>
      <p:sp>
        <p:nvSpPr>
          <p:cNvPr id="36" name="Espace réservé du pied de page 6">
            <a:extLst>
              <a:ext uri="{FF2B5EF4-FFF2-40B4-BE49-F238E27FC236}">
                <a16:creationId xmlns:a16="http://schemas.microsoft.com/office/drawing/2014/main" id="{5AD18019-5944-184F-AC52-99DD05E17CE3}"/>
              </a:ext>
            </a:extLst>
          </p:cNvPr>
          <p:cNvSpPr>
            <a:spLocks noGrp="1"/>
          </p:cNvSpPr>
          <p:nvPr>
            <p:ph type="ftr" sz="quarter" idx="11"/>
          </p:nvPr>
        </p:nvSpPr>
        <p:spPr>
          <a:xfrm>
            <a:off x="628650" y="6599702"/>
            <a:ext cx="6220691" cy="222610"/>
          </a:xfrm>
        </p:spPr>
        <p:txBody>
          <a:bodyPr anchor="ctr"/>
          <a:lstStyle/>
          <a:p>
            <a:pPr algn="l"/>
            <a:r>
              <a:rPr lang="en-GB" sz="1000" dirty="0">
                <a:latin typeface="Avenir Next" panose="020B0503020202020204" pitchFamily="34" charset="0"/>
              </a:rPr>
              <a:t>Source : Defourny &amp; Nyssens (2012;2017) et Coraggio et al. (2015)</a:t>
            </a:r>
          </a:p>
        </p:txBody>
      </p:sp>
    </p:spTree>
    <p:extLst>
      <p:ext uri="{BB962C8B-B14F-4D97-AF65-F5344CB8AC3E}">
        <p14:creationId xmlns:p14="http://schemas.microsoft.com/office/powerpoint/2010/main" val="530992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4E841A11-461F-7742-8963-AC54BD466C7F}"/>
              </a:ext>
            </a:extLst>
          </p:cNvPr>
          <p:cNvSpPr>
            <a:spLocks noGrp="1"/>
          </p:cNvSpPr>
          <p:nvPr>
            <p:ph type="title"/>
          </p:nvPr>
        </p:nvSpPr>
        <p:spPr>
          <a:xfrm>
            <a:off x="628650" y="369843"/>
            <a:ext cx="7886700" cy="1053471"/>
          </a:xfrm>
        </p:spPr>
        <p:txBody>
          <a:bodyPr anchor="ctr"/>
          <a:lstStyle/>
          <a:p>
            <a:r>
              <a:rPr lang="fr-FR" dirty="0">
                <a:solidFill>
                  <a:schemeClr val="bg1">
                    <a:lumMod val="50000"/>
                  </a:schemeClr>
                </a:solidFill>
              </a:rPr>
              <a:t>Typologie des organisations</a:t>
            </a:r>
            <a:br>
              <a:rPr lang="fr-FR" sz="3200" dirty="0"/>
            </a:br>
            <a:r>
              <a:rPr lang="fr-FR" sz="3200" dirty="0"/>
              <a:t>Quatre idéal-types</a:t>
            </a:r>
          </a:p>
        </p:txBody>
      </p:sp>
      <p:graphicFrame>
        <p:nvGraphicFramePr>
          <p:cNvPr id="20" name="Tabla 19">
            <a:extLst>
              <a:ext uri="{FF2B5EF4-FFF2-40B4-BE49-F238E27FC236}">
                <a16:creationId xmlns:a16="http://schemas.microsoft.com/office/drawing/2014/main" id="{5A26AA8D-EA35-9848-BE35-15E642259350}"/>
              </a:ext>
            </a:extLst>
          </p:cNvPr>
          <p:cNvGraphicFramePr>
            <a:graphicFrameLocks noGrp="1"/>
          </p:cNvGraphicFramePr>
          <p:nvPr>
            <p:extLst>
              <p:ext uri="{D42A27DB-BD31-4B8C-83A1-F6EECF244321}">
                <p14:modId xmlns:p14="http://schemas.microsoft.com/office/powerpoint/2010/main" val="549231430"/>
              </p:ext>
            </p:extLst>
          </p:nvPr>
        </p:nvGraphicFramePr>
        <p:xfrm>
          <a:off x="628650" y="1971328"/>
          <a:ext cx="8313334" cy="4597007"/>
        </p:xfrm>
        <a:graphic>
          <a:graphicData uri="http://schemas.openxmlformats.org/drawingml/2006/table">
            <a:tbl>
              <a:tblPr firstRow="1" bandRow="1">
                <a:tableStyleId>{5940675A-B579-460E-94D1-54222C63F5DA}</a:tableStyleId>
              </a:tblPr>
              <a:tblGrid>
                <a:gridCol w="1703070">
                  <a:extLst>
                    <a:ext uri="{9D8B030D-6E8A-4147-A177-3AD203B41FA5}">
                      <a16:colId xmlns:a16="http://schemas.microsoft.com/office/drawing/2014/main" val="3888286103"/>
                    </a:ext>
                  </a:extLst>
                </a:gridCol>
                <a:gridCol w="1496001">
                  <a:extLst>
                    <a:ext uri="{9D8B030D-6E8A-4147-A177-3AD203B41FA5}">
                      <a16:colId xmlns:a16="http://schemas.microsoft.com/office/drawing/2014/main" val="499494430"/>
                    </a:ext>
                  </a:extLst>
                </a:gridCol>
                <a:gridCol w="1668541">
                  <a:extLst>
                    <a:ext uri="{9D8B030D-6E8A-4147-A177-3AD203B41FA5}">
                      <a16:colId xmlns:a16="http://schemas.microsoft.com/office/drawing/2014/main" val="3355151076"/>
                    </a:ext>
                  </a:extLst>
                </a:gridCol>
                <a:gridCol w="1461472">
                  <a:extLst>
                    <a:ext uri="{9D8B030D-6E8A-4147-A177-3AD203B41FA5}">
                      <a16:colId xmlns:a16="http://schemas.microsoft.com/office/drawing/2014/main" val="3066370844"/>
                    </a:ext>
                  </a:extLst>
                </a:gridCol>
                <a:gridCol w="1984250">
                  <a:extLst>
                    <a:ext uri="{9D8B030D-6E8A-4147-A177-3AD203B41FA5}">
                      <a16:colId xmlns:a16="http://schemas.microsoft.com/office/drawing/2014/main" val="3498302167"/>
                    </a:ext>
                  </a:extLst>
                </a:gridCol>
              </a:tblGrid>
              <a:tr h="514731">
                <a:tc>
                  <a:txBody>
                    <a:bodyPr/>
                    <a:lstStyle/>
                    <a:p>
                      <a:pPr algn="r"/>
                      <a:endParaRPr lang="fr-FR" sz="1400" noProof="0" dirty="0">
                        <a:latin typeface="Avenir Next" panose="020B0503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400" b="1" noProof="0" dirty="0">
                          <a:solidFill>
                            <a:schemeClr val="accent1"/>
                          </a:solidFill>
                          <a:latin typeface="Avenir Next" panose="020B0503020202020204" pitchFamily="34" charset="0"/>
                        </a:rPr>
                        <a:t>Coopérative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noProof="0" dirty="0">
                          <a:solidFill>
                            <a:schemeClr val="accent1"/>
                          </a:solidFill>
                          <a:latin typeface="Avenir Next" panose="020B0503020202020204" pitchFamily="34" charset="0"/>
                        </a:rPr>
                        <a:t>Organisation communautaire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pPr algn="ctr"/>
                      <a:r>
                        <a:rPr lang="fr-FR" sz="1400" b="1" noProof="0" dirty="0">
                          <a:solidFill>
                            <a:schemeClr val="accent1"/>
                          </a:solidFill>
                          <a:latin typeface="Avenir Next" panose="020B0503020202020204" pitchFamily="34" charset="0"/>
                        </a:rPr>
                        <a:t>Organisation engagée</a:t>
                      </a:r>
                      <a:endParaRPr lang="es-ES" b="1" dirty="0"/>
                    </a:p>
                  </a:txBody>
                  <a:tcPr anchor="ctr">
                    <a:lnL w="12700" cap="flat" cmpd="sng" algn="ctr">
                      <a:solidFill>
                        <a:schemeClr val="tx1"/>
                      </a:solidFill>
                      <a:prstDash val="lgDash"/>
                      <a:round/>
                      <a:headEnd type="none" w="med" len="med"/>
                      <a:tailEnd type="none" w="med" len="med"/>
                    </a:lnL>
                  </a:tcPr>
                </a:tc>
                <a:tc>
                  <a:txBody>
                    <a:bodyPr/>
                    <a:lstStyle/>
                    <a:p>
                      <a:pPr algn="ctr"/>
                      <a:r>
                        <a:rPr lang="fr-FR" sz="1400" b="1" noProof="0" dirty="0">
                          <a:solidFill>
                            <a:schemeClr val="accent1"/>
                          </a:solidFill>
                          <a:latin typeface="Avenir Next" panose="020B0503020202020204" pitchFamily="34" charset="0"/>
                        </a:rPr>
                        <a:t>Entreprise populaire</a:t>
                      </a:r>
                    </a:p>
                  </a:txBody>
                  <a:tcPr anchor="ctr"/>
                </a:tc>
                <a:extLst>
                  <a:ext uri="{0D108BD9-81ED-4DB2-BD59-A6C34878D82A}">
                    <a16:rowId xmlns:a16="http://schemas.microsoft.com/office/drawing/2014/main" val="2331458314"/>
                  </a:ext>
                </a:extLst>
              </a:tr>
              <a:tr h="364601">
                <a:tc>
                  <a:txBody>
                    <a:bodyPr/>
                    <a:lstStyle/>
                    <a:p>
                      <a:pPr algn="r"/>
                      <a:r>
                        <a:rPr lang="fr-FR" sz="1400" noProof="0" dirty="0">
                          <a:latin typeface="Avenir Next" panose="020B0503020202020204" pitchFamily="34" charset="0"/>
                        </a:rPr>
                        <a:t>Forme légale</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fr-FR" sz="1400" noProof="0" dirty="0">
                          <a:latin typeface="Avenir Next" panose="020B0503020202020204" pitchFamily="34" charset="0"/>
                        </a:rPr>
                        <a:t>Coopérative</a:t>
                      </a:r>
                    </a:p>
                  </a:txBody>
                  <a:tcPr anchor="ctr">
                    <a:lnT w="12700" cap="flat" cmpd="sng" algn="ctr">
                      <a:solidFill>
                        <a:schemeClr val="tx1"/>
                      </a:solidFill>
                      <a:prstDash val="solid"/>
                      <a:round/>
                      <a:headEnd type="none" w="med" len="med"/>
                      <a:tailEnd type="none" w="med" len="med"/>
                    </a:lnT>
                  </a:tcPr>
                </a:tc>
                <a:tc gridSpan="2">
                  <a:txBody>
                    <a:bodyPr/>
                    <a:lstStyle/>
                    <a:p>
                      <a:pPr algn="ctr"/>
                      <a:r>
                        <a:rPr lang="fr-FR" sz="1400" noProof="0" dirty="0">
                          <a:latin typeface="Avenir Next" panose="020B0503020202020204" pitchFamily="34" charset="0"/>
                        </a:rPr>
                        <a:t>Informelle (la plupart)</a:t>
                      </a:r>
                    </a:p>
                  </a:txBody>
                  <a:tcPr anchor="ctr"/>
                </a:tc>
                <a:tc hMerge="1">
                  <a:txBody>
                    <a:bodyPr/>
                    <a:lstStyle/>
                    <a:p>
                      <a:endParaRPr lang="es-ES"/>
                    </a:p>
                  </a:txBody>
                  <a:tcPr/>
                </a:tc>
                <a:tc>
                  <a:txBody>
                    <a:bodyPr/>
                    <a:lstStyle/>
                    <a:p>
                      <a:pPr algn="ctr"/>
                      <a:r>
                        <a:rPr lang="fr-FR" sz="1400" noProof="0" dirty="0">
                          <a:latin typeface="Avenir Next" panose="020B0503020202020204" pitchFamily="34" charset="0"/>
                        </a:rPr>
                        <a:t>Association</a:t>
                      </a:r>
                    </a:p>
                  </a:txBody>
                  <a:tcPr anchor="ctr"/>
                </a:tc>
                <a:extLst>
                  <a:ext uri="{0D108BD9-81ED-4DB2-BD59-A6C34878D82A}">
                    <a16:rowId xmlns:a16="http://schemas.microsoft.com/office/drawing/2014/main" val="3028915185"/>
                  </a:ext>
                </a:extLst>
              </a:tr>
              <a:tr h="641465">
                <a:tc>
                  <a:txBody>
                    <a:bodyPr/>
                    <a:lstStyle/>
                    <a:p>
                      <a:pPr algn="r"/>
                      <a:r>
                        <a:rPr lang="fr-FR" sz="1400" noProof="0" dirty="0">
                          <a:latin typeface="Avenir Next" panose="020B0503020202020204" pitchFamily="34" charset="0"/>
                        </a:rPr>
                        <a:t>Principales ressources</a:t>
                      </a:r>
                    </a:p>
                  </a:txBody>
                  <a:tcPr anchor="ctr">
                    <a:solidFill>
                      <a:schemeClr val="bg1">
                        <a:lumMod val="85000"/>
                      </a:schemeClr>
                    </a:solidFill>
                  </a:tcPr>
                </a:tc>
                <a:tc>
                  <a:txBody>
                    <a:bodyPr/>
                    <a:lstStyle/>
                    <a:p>
                      <a:pPr algn="ctr"/>
                      <a:r>
                        <a:rPr lang="fr-FR" sz="1400" noProof="0" dirty="0">
                          <a:latin typeface="Avenir Next" panose="020B0503020202020204" pitchFamily="34" charset="0"/>
                        </a:rPr>
                        <a:t>Ventes sur le marché</a:t>
                      </a:r>
                    </a:p>
                  </a:txBody>
                  <a:tcPr anchor="ctr"/>
                </a:tc>
                <a:tc gridSpan="2">
                  <a:txBody>
                    <a:bodyPr/>
                    <a:lstStyle/>
                    <a:p>
                      <a:pPr algn="ctr"/>
                      <a:r>
                        <a:rPr lang="fr-FR" sz="1400" noProof="0" dirty="0">
                          <a:latin typeface="Avenir Next" panose="020B0503020202020204" pitchFamily="34" charset="0"/>
                        </a:rPr>
                        <a:t>Ventes sur le marché </a:t>
                      </a:r>
                      <a:br>
                        <a:rPr lang="fr-FR" sz="1400" noProof="0" dirty="0">
                          <a:latin typeface="Avenir Next" panose="020B0503020202020204" pitchFamily="34" charset="0"/>
                        </a:rPr>
                      </a:br>
                      <a:r>
                        <a:rPr lang="fr-FR" sz="1400" noProof="0" dirty="0">
                          <a:latin typeface="Avenir Next" panose="020B0503020202020204" pitchFamily="34" charset="0"/>
                        </a:rPr>
                        <a:t>+ Dons</a:t>
                      </a:r>
                      <a:endParaRPr lang="es-ES" dirty="0"/>
                    </a:p>
                  </a:txBody>
                  <a:tcPr anchor="ctr"/>
                </a:tc>
                <a:tc hMerge="1">
                  <a:txBody>
                    <a:bodyPr/>
                    <a:lstStyle/>
                    <a:p>
                      <a:pPr algn="ctr"/>
                      <a:endParaRPr lang="es-ES" dirty="0"/>
                    </a:p>
                  </a:txBody>
                  <a:tcPr anchor="ctr">
                    <a:lnL w="12700" cap="flat" cmpd="sng" algn="ctr">
                      <a:solidFill>
                        <a:schemeClr val="tx1"/>
                      </a:solidFill>
                      <a:prstDash val="lgDash"/>
                      <a:round/>
                      <a:headEnd type="none" w="med" len="med"/>
                      <a:tailEnd type="none" w="med" len="med"/>
                    </a:lnL>
                  </a:tcPr>
                </a:tc>
                <a:tc>
                  <a:txBody>
                    <a:bodyPr/>
                    <a:lstStyle/>
                    <a:p>
                      <a:pPr algn="ctr"/>
                      <a:r>
                        <a:rPr lang="fr-FR" sz="1400" noProof="0" dirty="0">
                          <a:latin typeface="Avenir Next" panose="020B0503020202020204" pitchFamily="34" charset="0"/>
                        </a:rPr>
                        <a:t>Subsides</a:t>
                      </a:r>
                    </a:p>
                  </a:txBody>
                  <a:tcPr anchor="ctr"/>
                </a:tc>
                <a:extLst>
                  <a:ext uri="{0D108BD9-81ED-4DB2-BD59-A6C34878D82A}">
                    <a16:rowId xmlns:a16="http://schemas.microsoft.com/office/drawing/2014/main" val="2837717151"/>
                  </a:ext>
                </a:extLst>
              </a:tr>
              <a:tr h="364601">
                <a:tc>
                  <a:txBody>
                    <a:bodyPr/>
                    <a:lstStyle/>
                    <a:p>
                      <a:pPr algn="r"/>
                      <a:r>
                        <a:rPr lang="fr-FR" sz="1400" noProof="0" dirty="0">
                          <a:latin typeface="Avenir Next" panose="020B0503020202020204" pitchFamily="34" charset="0"/>
                        </a:rPr>
                        <a:t>Type de marché</a:t>
                      </a:r>
                    </a:p>
                  </a:txBody>
                  <a:tcPr anchor="ctr">
                    <a:solidFill>
                      <a:schemeClr val="bg1">
                        <a:lumMod val="85000"/>
                      </a:schemeClr>
                    </a:solidFill>
                  </a:tcPr>
                </a:tc>
                <a:tc>
                  <a:txBody>
                    <a:bodyPr/>
                    <a:lstStyle/>
                    <a:p>
                      <a:pPr algn="ctr"/>
                      <a:r>
                        <a:rPr lang="fr-FR" sz="1400" noProof="0" dirty="0">
                          <a:latin typeface="Avenir Next" panose="020B0503020202020204" pitchFamily="34" charset="0"/>
                        </a:rPr>
                        <a:t>Marché privé</a:t>
                      </a:r>
                    </a:p>
                  </a:txBody>
                  <a:tcPr anchor="ctr"/>
                </a:tc>
                <a:tc gridSpan="2">
                  <a:txBody>
                    <a:bodyPr/>
                    <a:lstStyle/>
                    <a:p>
                      <a:pPr algn="ctr"/>
                      <a:r>
                        <a:rPr lang="fr-FR" sz="1400" noProof="0" dirty="0">
                          <a:latin typeface="Avenir Next" panose="020B0503020202020204" pitchFamily="34" charset="0"/>
                        </a:rPr>
                        <a:t>Circuits courts et </a:t>
                      </a:r>
                      <a:br>
                        <a:rPr lang="fr-FR" sz="1400" noProof="0" dirty="0">
                          <a:latin typeface="Avenir Next" panose="020B0503020202020204" pitchFamily="34" charset="0"/>
                        </a:rPr>
                      </a:br>
                      <a:r>
                        <a:rPr lang="fr-FR" sz="1400" noProof="0" dirty="0">
                          <a:latin typeface="Avenir Next" panose="020B0503020202020204" pitchFamily="34" charset="0"/>
                        </a:rPr>
                        <a:t>commerce équitable</a:t>
                      </a:r>
                    </a:p>
                  </a:txBody>
                  <a:tcPr anchor="ctr"/>
                </a:tc>
                <a:tc hMerge="1">
                  <a:txBody>
                    <a:bodyPr/>
                    <a:lstStyle/>
                    <a:p>
                      <a:endParaRPr lang="es-ES"/>
                    </a:p>
                  </a:txBody>
                  <a:tcPr/>
                </a:tc>
                <a:tc>
                  <a:txBody>
                    <a:bodyPr/>
                    <a:lstStyle/>
                    <a:p>
                      <a:pPr algn="ctr"/>
                      <a:r>
                        <a:rPr lang="fr-FR" sz="1400" noProof="0" dirty="0">
                          <a:latin typeface="Avenir Next" panose="020B0503020202020204" pitchFamily="34" charset="0"/>
                        </a:rPr>
                        <a:t>Marché public</a:t>
                      </a:r>
                    </a:p>
                  </a:txBody>
                  <a:tcPr anchor="ctr"/>
                </a:tc>
                <a:extLst>
                  <a:ext uri="{0D108BD9-81ED-4DB2-BD59-A6C34878D82A}">
                    <a16:rowId xmlns:a16="http://schemas.microsoft.com/office/drawing/2014/main" val="3140104391"/>
                  </a:ext>
                </a:extLst>
              </a:tr>
              <a:tr h="664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b="0" noProof="0" dirty="0">
                          <a:effectLst/>
                          <a:latin typeface="Avenir Next" panose="020B0503020202020204" pitchFamily="34" charset="0"/>
                          <a:ea typeface="News Gothic MT" charset="0"/>
                          <a:cs typeface="News Gothic MT" charset="0"/>
                        </a:rPr>
                        <a:t>Bénéficiaires de la mission et l’activité</a:t>
                      </a:r>
                    </a:p>
                  </a:txBody>
                  <a:tcPr anchor="ctr">
                    <a:solidFill>
                      <a:schemeClr val="bg1">
                        <a:lumMod val="85000"/>
                      </a:schemeClr>
                    </a:solidFill>
                  </a:tcPr>
                </a:tc>
                <a:tc>
                  <a:txBody>
                    <a:bodyPr/>
                    <a:lstStyle/>
                    <a:p>
                      <a:pPr algn="ctr"/>
                      <a:r>
                        <a:rPr lang="fr-FR" sz="1400" noProof="0" dirty="0">
                          <a:latin typeface="Avenir Next" panose="020B0503020202020204" pitchFamily="34" charset="0"/>
                        </a:rPr>
                        <a:t>Membres</a:t>
                      </a:r>
                    </a:p>
                  </a:txBody>
                  <a:tcPr anchor="ctr"/>
                </a:tc>
                <a:tc>
                  <a:txBody>
                    <a:bodyPr/>
                    <a:lstStyle/>
                    <a:p>
                      <a:pPr algn="ctr"/>
                      <a:r>
                        <a:rPr lang="fr-FR" sz="1400" noProof="0" dirty="0">
                          <a:latin typeface="Avenir Next" panose="020B0503020202020204" pitchFamily="34" charset="0"/>
                        </a:rPr>
                        <a:t>Membres et communauté</a:t>
                      </a:r>
                    </a:p>
                  </a:txBody>
                  <a:tcPr anchor="ctr">
                    <a:lnR w="12700" cap="flat" cmpd="sng" algn="ctr">
                      <a:solidFill>
                        <a:schemeClr val="tx1"/>
                      </a:solidFill>
                      <a:prstDash val="lgDash"/>
                      <a:round/>
                      <a:headEnd type="none" w="med" len="med"/>
                      <a:tailEnd type="none" w="med" len="med"/>
                    </a:lnR>
                  </a:tcPr>
                </a:tc>
                <a:tc>
                  <a:txBody>
                    <a:bodyPr/>
                    <a:lstStyle/>
                    <a:p>
                      <a:pPr algn="ctr"/>
                      <a:r>
                        <a:rPr lang="fr-FR" sz="1400" noProof="0" dirty="0">
                          <a:latin typeface="Avenir Next" panose="020B0503020202020204" pitchFamily="34" charset="0"/>
                        </a:rPr>
                        <a:t>Membres + intérêt général</a:t>
                      </a:r>
                    </a:p>
                  </a:txBody>
                  <a:tcPr anchor="ctr">
                    <a:lnL w="12700" cap="flat" cmpd="sng" algn="ctr">
                      <a:solidFill>
                        <a:schemeClr val="tx1"/>
                      </a:solidFill>
                      <a:prstDash val="lgDash"/>
                      <a:round/>
                      <a:headEnd type="none" w="med" len="med"/>
                      <a:tailEnd type="none" w="med" len="med"/>
                    </a:lnL>
                  </a:tcPr>
                </a:tc>
                <a:tc>
                  <a:txBody>
                    <a:bodyPr/>
                    <a:lstStyle/>
                    <a:p>
                      <a:pPr algn="ctr"/>
                      <a:r>
                        <a:rPr lang="fr-FR" sz="1400" noProof="0" dirty="0">
                          <a:latin typeface="Avenir Next" panose="020B0503020202020204" pitchFamily="34" charset="0"/>
                        </a:rPr>
                        <a:t>Membres</a:t>
                      </a:r>
                    </a:p>
                  </a:txBody>
                  <a:tcPr anchor="ctr"/>
                </a:tc>
                <a:extLst>
                  <a:ext uri="{0D108BD9-81ED-4DB2-BD59-A6C34878D82A}">
                    <a16:rowId xmlns:a16="http://schemas.microsoft.com/office/drawing/2014/main" val="3451691424"/>
                  </a:ext>
                </a:extLst>
              </a:tr>
              <a:tr h="5147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b="0" noProof="0" dirty="0">
                          <a:solidFill>
                            <a:schemeClr val="tx1"/>
                          </a:solidFill>
                          <a:effectLst/>
                          <a:latin typeface="Avenir Next" panose="020B0503020202020204" pitchFamily="34" charset="0"/>
                          <a:ea typeface="News Gothic MT" charset="0"/>
                          <a:cs typeface="News Gothic MT" charset="0"/>
                        </a:rPr>
                        <a:t>Objectif politique</a:t>
                      </a:r>
                    </a:p>
                  </a:txBody>
                  <a:tcPr anchor="ctr">
                    <a:solidFill>
                      <a:schemeClr val="bg1">
                        <a:lumMod val="85000"/>
                      </a:schemeClr>
                    </a:solidFill>
                  </a:tcPr>
                </a:tc>
                <a:tc>
                  <a:txBody>
                    <a:bodyPr/>
                    <a:lstStyle/>
                    <a:p>
                      <a:pPr algn="ctr"/>
                      <a:r>
                        <a:rPr lang="fr-FR" sz="1400" noProof="0" dirty="0">
                          <a:latin typeface="Avenir Next" panose="020B0503020202020204" pitchFamily="34" charset="0"/>
                        </a:rPr>
                        <a:t>Non explicite</a:t>
                      </a:r>
                    </a:p>
                  </a:txBody>
                  <a:tcPr anchor="ctr"/>
                </a:tc>
                <a:tc>
                  <a:txBody>
                    <a:bodyPr/>
                    <a:lstStyle/>
                    <a:p>
                      <a:pPr algn="ctr"/>
                      <a:r>
                        <a:rPr lang="fr-FR" sz="1400" i="1" noProof="0" dirty="0" err="1">
                          <a:latin typeface="Avenir Next" panose="020B0503020202020204" pitchFamily="34" charset="0"/>
                        </a:rPr>
                        <a:t>Empowerment</a:t>
                      </a:r>
                      <a:endParaRPr lang="fr-FR" sz="1400" i="1" noProof="0" dirty="0">
                        <a:latin typeface="Avenir Next" panose="020B0503020202020204" pitchFamily="34" charset="0"/>
                      </a:endParaRPr>
                    </a:p>
                  </a:txBody>
                  <a:tcPr anchor="ctr">
                    <a:lnR w="12700" cap="flat" cmpd="sng" algn="ctr">
                      <a:solidFill>
                        <a:schemeClr val="tx1"/>
                      </a:solidFill>
                      <a:prstDash val="lgDash"/>
                      <a:round/>
                      <a:headEnd type="none" w="med" len="med"/>
                      <a:tailEnd type="none" w="med" len="med"/>
                    </a:lnR>
                  </a:tcPr>
                </a:tc>
                <a:tc>
                  <a:txBody>
                    <a:bodyPr/>
                    <a:lstStyle/>
                    <a:p>
                      <a:pPr algn="ctr"/>
                      <a:r>
                        <a:rPr lang="fr-FR" sz="1400" noProof="0" dirty="0">
                          <a:latin typeface="Avenir Next" panose="020B0503020202020204" pitchFamily="34" charset="0"/>
                        </a:rPr>
                        <a:t>Transformation sociale</a:t>
                      </a:r>
                    </a:p>
                  </a:txBody>
                  <a:tcPr anchor="ctr">
                    <a:lnL w="12700" cap="flat" cmpd="sng" algn="ctr">
                      <a:solidFill>
                        <a:schemeClr val="tx1"/>
                      </a:solidFill>
                      <a:prstDash val="lgDash"/>
                      <a:round/>
                      <a:headEnd type="none" w="med" len="med"/>
                      <a:tailEnd type="none" w="med" len="med"/>
                    </a:lnL>
                  </a:tcPr>
                </a:tc>
                <a:tc>
                  <a:txBody>
                    <a:bodyPr/>
                    <a:lstStyle/>
                    <a:p>
                      <a:pPr algn="ctr"/>
                      <a:r>
                        <a:rPr lang="fr-FR" sz="1400" noProof="0" dirty="0">
                          <a:latin typeface="Avenir Next" panose="020B0503020202020204" pitchFamily="34" charset="0"/>
                        </a:rPr>
                        <a:t>Nul ou non explicite</a:t>
                      </a:r>
                    </a:p>
                  </a:txBody>
                  <a:tcPr anchor="ctr"/>
                </a:tc>
                <a:extLst>
                  <a:ext uri="{0D108BD9-81ED-4DB2-BD59-A6C34878D82A}">
                    <a16:rowId xmlns:a16="http://schemas.microsoft.com/office/drawing/2014/main" val="1575091494"/>
                  </a:ext>
                </a:extLst>
              </a:tr>
              <a:tr h="126538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b="0" noProof="0" dirty="0">
                          <a:solidFill>
                            <a:schemeClr val="tx1"/>
                          </a:solidFill>
                          <a:effectLst/>
                          <a:latin typeface="Avenir Next" panose="020B0503020202020204" pitchFamily="34" charset="0"/>
                          <a:ea typeface="News Gothic MT" charset="0"/>
                          <a:cs typeface="News Gothic MT" charset="0"/>
                        </a:rPr>
                        <a:t>Articulation avec d’acteurs externes et autonomie</a:t>
                      </a:r>
                    </a:p>
                  </a:txBody>
                  <a:tcPr anchor="ctr">
                    <a:solidFill>
                      <a:schemeClr val="bg1">
                        <a:lumMod val="85000"/>
                      </a:schemeClr>
                    </a:solidFill>
                  </a:tcPr>
                </a:tc>
                <a:tc>
                  <a:txBody>
                    <a:bodyPr/>
                    <a:lstStyle/>
                    <a:p>
                      <a:pPr algn="ctr"/>
                      <a:r>
                        <a:rPr lang="fr-FR" sz="1400" noProof="0" dirty="0">
                          <a:latin typeface="Avenir Next" panose="020B0503020202020204" pitchFamily="34" charset="0"/>
                        </a:rPr>
                        <a:t>Adhésion formelle à des organismes faîtières</a:t>
                      </a:r>
                    </a:p>
                    <a:p>
                      <a:pPr algn="ctr"/>
                      <a:r>
                        <a:rPr lang="fr-FR" sz="1400" noProof="0" dirty="0">
                          <a:solidFill>
                            <a:schemeClr val="tx1">
                              <a:lumMod val="50000"/>
                              <a:lumOff val="50000"/>
                            </a:schemeClr>
                          </a:solidFill>
                          <a:latin typeface="Avenir Next" panose="020B0503020202020204" pitchFamily="34" charset="0"/>
                        </a:rPr>
                        <a:t>(p.ex. unions et fédérations)</a:t>
                      </a:r>
                    </a:p>
                  </a:txBody>
                  <a:tcPr anchor="ctr"/>
                </a:tc>
                <a:tc>
                  <a:txBody>
                    <a:bodyPr/>
                    <a:lstStyle/>
                    <a:p>
                      <a:pPr algn="ctr"/>
                      <a:r>
                        <a:rPr lang="fr-FR" sz="1400" i="1" noProof="0" dirty="0">
                          <a:latin typeface="Avenir Next" panose="020B0503020202020204" pitchFamily="34" charset="0"/>
                        </a:rPr>
                        <a:t>Articulation à des structures intermédiaires </a:t>
                      </a:r>
                      <a:r>
                        <a:rPr lang="fr-FR" sz="1400" i="1" noProof="0" dirty="0">
                          <a:solidFill>
                            <a:schemeClr val="tx1">
                              <a:lumMod val="50000"/>
                              <a:lumOff val="50000"/>
                            </a:schemeClr>
                          </a:solidFill>
                          <a:latin typeface="Avenir Next" panose="020B0503020202020204" pitchFamily="34" charset="0"/>
                        </a:rPr>
                        <a:t>(p.ex. ONGs)</a:t>
                      </a:r>
                    </a:p>
                  </a:txBody>
                  <a:tcPr anchor="ctr">
                    <a:lnR w="12700" cap="flat" cmpd="sng" algn="ctr">
                      <a:solidFill>
                        <a:schemeClr val="tx1"/>
                      </a:solidFill>
                      <a:prstDash val="lgDash"/>
                      <a:round/>
                      <a:headEnd type="none" w="med" len="med"/>
                      <a:tailEnd type="none" w="med" len="med"/>
                    </a:lnR>
                  </a:tcPr>
                </a:tc>
                <a:tc>
                  <a:txBody>
                    <a:bodyPr/>
                    <a:lstStyle/>
                    <a:p>
                      <a:pPr algn="ctr"/>
                      <a:r>
                        <a:rPr lang="fr-FR" sz="1400" noProof="0" dirty="0">
                          <a:latin typeface="Avenir Next" panose="020B0503020202020204" pitchFamily="34" charset="0"/>
                        </a:rPr>
                        <a:t>Adhésion à un </a:t>
                      </a:r>
                      <a:r>
                        <a:rPr lang="fr-FR" sz="1400" noProof="0" dirty="0">
                          <a:solidFill>
                            <a:schemeClr val="tx1">
                              <a:lumMod val="50000"/>
                              <a:lumOff val="50000"/>
                            </a:schemeClr>
                          </a:solidFill>
                          <a:latin typeface="Avenir Next" panose="020B0503020202020204" pitchFamily="34" charset="0"/>
                        </a:rPr>
                        <a:t>mouvement social</a:t>
                      </a:r>
                    </a:p>
                  </a:txBody>
                  <a:tcPr anchor="ctr">
                    <a:lnL w="12700" cap="flat" cmpd="sng" algn="ctr">
                      <a:solidFill>
                        <a:schemeClr val="tx1"/>
                      </a:solidFill>
                      <a:prstDash val="lgDash"/>
                      <a:round/>
                      <a:headEnd type="none" w="med" len="med"/>
                      <a:tailEnd type="none" w="med" len="med"/>
                    </a:lnL>
                  </a:tcPr>
                </a:tc>
                <a:tc>
                  <a:txBody>
                    <a:bodyPr/>
                    <a:lstStyle/>
                    <a:p>
                      <a:pPr algn="ctr"/>
                      <a:r>
                        <a:rPr lang="fr-FR" sz="1400" noProof="0" dirty="0">
                          <a:latin typeface="Avenir Next" panose="020B0503020202020204" pitchFamily="34" charset="0"/>
                        </a:rPr>
                        <a:t>Nulle </a:t>
                      </a:r>
                      <a:r>
                        <a:rPr lang="fr-FR" sz="1200" noProof="0" dirty="0">
                          <a:solidFill>
                            <a:schemeClr val="tx1">
                              <a:lumMod val="50000"/>
                              <a:lumOff val="50000"/>
                            </a:schemeClr>
                          </a:solidFill>
                          <a:latin typeface="Avenir Next" panose="020B0503020202020204" pitchFamily="34" charset="0"/>
                        </a:rPr>
                        <a:t>(avant 2017)</a:t>
                      </a:r>
                    </a:p>
                    <a:p>
                      <a:pPr algn="ctr"/>
                      <a:r>
                        <a:rPr lang="fr-FR" sz="1400" noProof="0" dirty="0">
                          <a:latin typeface="Avenir Next" panose="020B0503020202020204" pitchFamily="34" charset="0"/>
                        </a:rPr>
                        <a:t>Dynamique fédérative naissante</a:t>
                      </a:r>
                    </a:p>
                  </a:txBody>
                  <a:tcPr anchor="ctr"/>
                </a:tc>
                <a:extLst>
                  <a:ext uri="{0D108BD9-81ED-4DB2-BD59-A6C34878D82A}">
                    <a16:rowId xmlns:a16="http://schemas.microsoft.com/office/drawing/2014/main" val="925402778"/>
                  </a:ext>
                </a:extLst>
              </a:tr>
            </a:tbl>
          </a:graphicData>
        </a:graphic>
      </p:graphicFrame>
      <p:graphicFrame>
        <p:nvGraphicFramePr>
          <p:cNvPr id="22" name="Tabla 21">
            <a:extLst>
              <a:ext uri="{FF2B5EF4-FFF2-40B4-BE49-F238E27FC236}">
                <a16:creationId xmlns:a16="http://schemas.microsoft.com/office/drawing/2014/main" id="{998CCAC9-2516-8346-B3D1-2D1B59EBF763}"/>
              </a:ext>
            </a:extLst>
          </p:cNvPr>
          <p:cNvGraphicFramePr>
            <a:graphicFrameLocks noGrp="1"/>
          </p:cNvGraphicFramePr>
          <p:nvPr>
            <p:extLst>
              <p:ext uri="{D42A27DB-BD31-4B8C-83A1-F6EECF244321}">
                <p14:modId xmlns:p14="http://schemas.microsoft.com/office/powerpoint/2010/main" val="3059546728"/>
              </p:ext>
            </p:extLst>
          </p:nvPr>
        </p:nvGraphicFramePr>
        <p:xfrm>
          <a:off x="628650" y="4680655"/>
          <a:ext cx="1706778" cy="1887680"/>
        </p:xfrm>
        <a:graphic>
          <a:graphicData uri="http://schemas.openxmlformats.org/drawingml/2006/table">
            <a:tbl>
              <a:tblPr firstRow="1" bandRow="1">
                <a:tableStyleId>{5940675A-B579-460E-94D1-54222C63F5DA}</a:tableStyleId>
              </a:tblPr>
              <a:tblGrid>
                <a:gridCol w="1706778">
                  <a:extLst>
                    <a:ext uri="{9D8B030D-6E8A-4147-A177-3AD203B41FA5}">
                      <a16:colId xmlns:a16="http://schemas.microsoft.com/office/drawing/2014/main" val="2482115900"/>
                    </a:ext>
                  </a:extLst>
                </a:gridCol>
              </a:tblGrid>
              <a:tr h="52135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b="0" noProof="0" dirty="0">
                          <a:solidFill>
                            <a:schemeClr val="bg1"/>
                          </a:solidFill>
                          <a:effectLst/>
                          <a:latin typeface="Avenir Next" panose="020B0503020202020204" pitchFamily="34" charset="0"/>
                          <a:ea typeface="News Gothic MT" charset="0"/>
                          <a:cs typeface="News Gothic MT" charset="0"/>
                        </a:rPr>
                        <a:t>Objectif politique</a:t>
                      </a:r>
                    </a:p>
                  </a:txBody>
                  <a:tcPr anchor="ctr">
                    <a:solidFill>
                      <a:schemeClr val="tx1">
                        <a:lumMod val="65000"/>
                        <a:lumOff val="35000"/>
                      </a:schemeClr>
                    </a:solidFill>
                  </a:tcPr>
                </a:tc>
                <a:extLst>
                  <a:ext uri="{0D108BD9-81ED-4DB2-BD59-A6C34878D82A}">
                    <a16:rowId xmlns:a16="http://schemas.microsoft.com/office/drawing/2014/main" val="1722132766"/>
                  </a:ext>
                </a:extLst>
              </a:tr>
              <a:tr h="136632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b="0" noProof="0" dirty="0">
                          <a:solidFill>
                            <a:schemeClr val="bg1"/>
                          </a:solidFill>
                          <a:effectLst/>
                          <a:latin typeface="Avenir Next" panose="020B0503020202020204" pitchFamily="34" charset="0"/>
                          <a:ea typeface="News Gothic MT" charset="0"/>
                          <a:cs typeface="News Gothic MT" charset="0"/>
                        </a:rPr>
                        <a:t>Articulation avec d’acteurs externes et autonomie</a:t>
                      </a:r>
                    </a:p>
                  </a:txBody>
                  <a:tcPr anchor="ctr">
                    <a:solidFill>
                      <a:schemeClr val="tx1">
                        <a:lumMod val="65000"/>
                        <a:lumOff val="35000"/>
                      </a:schemeClr>
                    </a:solidFill>
                  </a:tcPr>
                </a:tc>
                <a:extLst>
                  <a:ext uri="{0D108BD9-81ED-4DB2-BD59-A6C34878D82A}">
                    <a16:rowId xmlns:a16="http://schemas.microsoft.com/office/drawing/2014/main" val="1134326111"/>
                  </a:ext>
                </a:extLst>
              </a:tr>
            </a:tbl>
          </a:graphicData>
        </a:graphic>
      </p:graphicFrame>
      <p:pic>
        <p:nvPicPr>
          <p:cNvPr id="5" name="Image 14">
            <a:extLst>
              <a:ext uri="{FF2B5EF4-FFF2-40B4-BE49-F238E27FC236}">
                <a16:creationId xmlns:a16="http://schemas.microsoft.com/office/drawing/2014/main" id="{518BD55A-C2F6-864F-AE0D-4287CF5C1F39}"/>
              </a:ext>
            </a:extLst>
          </p:cNvPr>
          <p:cNvPicPr>
            <a:picLocks noChangeAspect="1"/>
          </p:cNvPicPr>
          <p:nvPr/>
        </p:nvPicPr>
        <p:blipFill rotWithShape="1">
          <a:blip r:embed="rId3"/>
          <a:srcRect l="56724" t="22803" r="27954" b="55409"/>
          <a:stretch/>
        </p:blipFill>
        <p:spPr>
          <a:xfrm>
            <a:off x="2568627" y="1263457"/>
            <a:ext cx="903194" cy="856157"/>
          </a:xfrm>
          <a:prstGeom prst="ellipse">
            <a:avLst/>
          </a:prstGeom>
          <a:ln>
            <a:noFill/>
          </a:ln>
          <a:effectLst>
            <a:softEdge rad="112500"/>
          </a:effectLst>
        </p:spPr>
      </p:pic>
      <p:pic>
        <p:nvPicPr>
          <p:cNvPr id="6" name="Image 15">
            <a:extLst>
              <a:ext uri="{FF2B5EF4-FFF2-40B4-BE49-F238E27FC236}">
                <a16:creationId xmlns:a16="http://schemas.microsoft.com/office/drawing/2014/main" id="{F1DA7F78-893C-9D4D-8F23-5423FA938E14}"/>
              </a:ext>
            </a:extLst>
          </p:cNvPr>
          <p:cNvPicPr>
            <a:picLocks noChangeAspect="1"/>
          </p:cNvPicPr>
          <p:nvPr/>
        </p:nvPicPr>
        <p:blipFill rotWithShape="1">
          <a:blip r:embed="rId4"/>
          <a:srcRect l="15240" t="35166" r="64630" b="34237"/>
          <a:stretch/>
        </p:blipFill>
        <p:spPr>
          <a:xfrm>
            <a:off x="4149948" y="1267181"/>
            <a:ext cx="849704" cy="860824"/>
          </a:xfrm>
          <a:prstGeom prst="ellipse">
            <a:avLst/>
          </a:prstGeom>
          <a:ln>
            <a:noFill/>
          </a:ln>
          <a:effectLst>
            <a:softEdge rad="112500"/>
          </a:effectLst>
        </p:spPr>
      </p:pic>
      <p:pic>
        <p:nvPicPr>
          <p:cNvPr id="7" name="Image 19">
            <a:extLst>
              <a:ext uri="{FF2B5EF4-FFF2-40B4-BE49-F238E27FC236}">
                <a16:creationId xmlns:a16="http://schemas.microsoft.com/office/drawing/2014/main" id="{3DFF764F-9756-664B-A656-D33207DD3F6F}"/>
              </a:ext>
            </a:extLst>
          </p:cNvPr>
          <p:cNvPicPr>
            <a:picLocks noChangeAspect="1"/>
          </p:cNvPicPr>
          <p:nvPr/>
        </p:nvPicPr>
        <p:blipFill rotWithShape="1">
          <a:blip r:embed="rId5"/>
          <a:srcRect l="37206" t="38449" r="34615" b="22143"/>
          <a:stretch/>
        </p:blipFill>
        <p:spPr>
          <a:xfrm rot="5400000">
            <a:off x="5858311" y="1242545"/>
            <a:ext cx="856155" cy="897985"/>
          </a:xfrm>
          <a:prstGeom prst="ellipse">
            <a:avLst/>
          </a:prstGeom>
          <a:ln>
            <a:noFill/>
          </a:ln>
          <a:effectLst>
            <a:softEdge rad="112500"/>
          </a:effectLst>
        </p:spPr>
      </p:pic>
      <p:pic>
        <p:nvPicPr>
          <p:cNvPr id="8" name="Image 21">
            <a:extLst>
              <a:ext uri="{FF2B5EF4-FFF2-40B4-BE49-F238E27FC236}">
                <a16:creationId xmlns:a16="http://schemas.microsoft.com/office/drawing/2014/main" id="{B1FADF31-E21F-3441-94A5-7F278CBCD2C1}"/>
              </a:ext>
            </a:extLst>
          </p:cNvPr>
          <p:cNvPicPr>
            <a:picLocks noChangeAspect="1"/>
          </p:cNvPicPr>
          <p:nvPr/>
        </p:nvPicPr>
        <p:blipFill rotWithShape="1">
          <a:blip r:embed="rId6"/>
          <a:srcRect l="50838" t="37156" r="34721" b="43800"/>
          <a:stretch/>
        </p:blipFill>
        <p:spPr>
          <a:xfrm>
            <a:off x="7488919" y="1268593"/>
            <a:ext cx="871674" cy="862593"/>
          </a:xfrm>
          <a:prstGeom prst="ellipse">
            <a:avLst/>
          </a:prstGeom>
          <a:ln>
            <a:noFill/>
          </a:ln>
          <a:effectLst>
            <a:softEdge rad="112500"/>
          </a:effectLst>
        </p:spPr>
      </p:pic>
    </p:spTree>
    <p:extLst>
      <p:ext uri="{BB962C8B-B14F-4D97-AF65-F5344CB8AC3E}">
        <p14:creationId xmlns:p14="http://schemas.microsoft.com/office/powerpoint/2010/main" val="147287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87EA041-7EFA-1A43-A047-6456263E58B7}"/>
              </a:ext>
            </a:extLst>
          </p:cNvPr>
          <p:cNvSpPr>
            <a:spLocks noGrp="1"/>
          </p:cNvSpPr>
          <p:nvPr>
            <p:ph type="title"/>
          </p:nvPr>
        </p:nvSpPr>
        <p:spPr/>
        <p:txBody>
          <a:bodyPr/>
          <a:lstStyle/>
          <a:p>
            <a:r>
              <a:rPr lang="fr-FR" sz="2800" dirty="0"/>
              <a:t>Institutionnalisation de l’économie solidaire</a:t>
            </a:r>
          </a:p>
        </p:txBody>
      </p:sp>
      <p:sp>
        <p:nvSpPr>
          <p:cNvPr id="3" name="Marcador de contenido 2">
            <a:extLst>
              <a:ext uri="{FF2B5EF4-FFF2-40B4-BE49-F238E27FC236}">
                <a16:creationId xmlns:a16="http://schemas.microsoft.com/office/drawing/2014/main" id="{8C92454B-7D1D-124D-B104-35132EC7AE95}"/>
              </a:ext>
            </a:extLst>
          </p:cNvPr>
          <p:cNvSpPr>
            <a:spLocks noGrp="1"/>
          </p:cNvSpPr>
          <p:nvPr>
            <p:ph idx="1"/>
          </p:nvPr>
        </p:nvSpPr>
        <p:spPr/>
        <p:txBody>
          <a:bodyPr>
            <a:normAutofit/>
          </a:bodyPr>
          <a:lstStyle/>
          <a:p>
            <a:r>
              <a:rPr lang="fr-FR" dirty="0"/>
              <a:t>Introduction</a:t>
            </a:r>
            <a:br>
              <a:rPr lang="fr-FR" dirty="0"/>
            </a:br>
            <a:r>
              <a:rPr lang="fr-FR" sz="1500" dirty="0">
                <a:solidFill>
                  <a:schemeClr val="tx1">
                    <a:lumMod val="75000"/>
                    <a:lumOff val="25000"/>
                  </a:schemeClr>
                </a:solidFill>
              </a:rPr>
              <a:t>Economie solidaire </a:t>
            </a:r>
            <a:br>
              <a:rPr lang="fr-FR" sz="1500" dirty="0">
                <a:solidFill>
                  <a:schemeClr val="tx1">
                    <a:lumMod val="75000"/>
                    <a:lumOff val="25000"/>
                  </a:schemeClr>
                </a:solidFill>
              </a:rPr>
            </a:br>
            <a:r>
              <a:rPr lang="fr-FR" sz="1500" dirty="0">
                <a:solidFill>
                  <a:schemeClr val="tx1">
                    <a:lumMod val="75000"/>
                    <a:lumOff val="25000"/>
                  </a:schemeClr>
                </a:solidFill>
              </a:rPr>
              <a:t>Objet et questions de recherche</a:t>
            </a:r>
          </a:p>
          <a:p>
            <a:r>
              <a:rPr lang="fr-FR" dirty="0"/>
              <a:t>Analyse historique</a:t>
            </a:r>
            <a:br>
              <a:rPr lang="fr-FR" dirty="0"/>
            </a:br>
            <a:r>
              <a:rPr lang="fr-FR" sz="1500" dirty="0">
                <a:solidFill>
                  <a:schemeClr val="tx1">
                    <a:lumMod val="75000"/>
                    <a:lumOff val="25000"/>
                  </a:schemeClr>
                </a:solidFill>
              </a:rPr>
              <a:t>Trajectoires institutionnelles </a:t>
            </a:r>
            <a:br>
              <a:rPr lang="fr-FR" sz="1500" dirty="0">
                <a:solidFill>
                  <a:schemeClr val="tx1">
                    <a:lumMod val="75000"/>
                    <a:lumOff val="25000"/>
                  </a:schemeClr>
                </a:solidFill>
              </a:rPr>
            </a:br>
            <a:r>
              <a:rPr lang="fr-FR" sz="1500" dirty="0">
                <a:solidFill>
                  <a:schemeClr val="tx1">
                    <a:lumMod val="75000"/>
                    <a:lumOff val="25000"/>
                  </a:schemeClr>
                </a:solidFill>
              </a:rPr>
              <a:t>Typologie des organisations</a:t>
            </a:r>
          </a:p>
          <a:p>
            <a:r>
              <a:rPr lang="fr-FR" b="1" dirty="0">
                <a:solidFill>
                  <a:schemeClr val="accent6"/>
                </a:solidFill>
              </a:rPr>
              <a:t>Analyse des tensions</a:t>
            </a:r>
            <a:br>
              <a:rPr lang="fr-FR" dirty="0">
                <a:solidFill>
                  <a:schemeClr val="accent6"/>
                </a:solidFill>
              </a:rPr>
            </a:br>
            <a:r>
              <a:rPr lang="fr-FR" sz="1500" dirty="0">
                <a:solidFill>
                  <a:schemeClr val="accent6"/>
                </a:solidFill>
              </a:rPr>
              <a:t>Cas: politique d’achats publics inclusifs en Équateur</a:t>
            </a:r>
            <a:br>
              <a:rPr lang="fr-FR" sz="1500" dirty="0">
                <a:solidFill>
                  <a:schemeClr val="tx1">
                    <a:lumMod val="75000"/>
                    <a:lumOff val="25000"/>
                  </a:schemeClr>
                </a:solidFill>
              </a:rPr>
            </a:br>
            <a:r>
              <a:rPr lang="fr-FR" sz="1500" dirty="0">
                <a:solidFill>
                  <a:schemeClr val="tx1">
                    <a:lumMod val="75000"/>
                    <a:lumOff val="25000"/>
                  </a:schemeClr>
                </a:solidFill>
              </a:rPr>
              <a:t>Effets sur les pratiques des organisations</a:t>
            </a:r>
            <a:br>
              <a:rPr lang="fr-FR" sz="1500" dirty="0">
                <a:solidFill>
                  <a:schemeClr val="tx1">
                    <a:lumMod val="75000"/>
                    <a:lumOff val="25000"/>
                  </a:schemeClr>
                </a:solidFill>
              </a:rPr>
            </a:br>
            <a:r>
              <a:rPr lang="fr-FR" sz="1500" dirty="0">
                <a:solidFill>
                  <a:schemeClr val="tx1">
                    <a:lumMod val="75000"/>
                    <a:lumOff val="25000"/>
                  </a:schemeClr>
                </a:solidFill>
              </a:rPr>
              <a:t>Stratégies dans l’espace public</a:t>
            </a:r>
          </a:p>
          <a:p>
            <a:r>
              <a:rPr lang="fr-FR" dirty="0"/>
              <a:t>Conclusions</a:t>
            </a:r>
          </a:p>
        </p:txBody>
      </p:sp>
      <p:pic>
        <p:nvPicPr>
          <p:cNvPr id="7" name="Marcador de posición de imagen 6">
            <a:extLst>
              <a:ext uri="{FF2B5EF4-FFF2-40B4-BE49-F238E27FC236}">
                <a16:creationId xmlns:a16="http://schemas.microsoft.com/office/drawing/2014/main" id="{4CD3F772-FC2E-B84F-BCC8-38C2E05E7163}"/>
              </a:ext>
            </a:extLst>
          </p:cNvPr>
          <p:cNvPicPr>
            <a:picLocks noGrp="1" noChangeAspect="1"/>
          </p:cNvPicPr>
          <p:nvPr>
            <p:ph type="pic" sz="quarter" idx="10"/>
          </p:nvPr>
        </p:nvPicPr>
        <p:blipFill>
          <a:blip r:embed="rId2"/>
          <a:srcRect l="7533" r="7533"/>
          <a:stretch>
            <a:fillRect/>
          </a:stretch>
        </p:blipFill>
        <p:spPr/>
      </p:pic>
    </p:spTree>
    <p:extLst>
      <p:ext uri="{BB962C8B-B14F-4D97-AF65-F5344CB8AC3E}">
        <p14:creationId xmlns:p14="http://schemas.microsoft.com/office/powerpoint/2010/main" val="244109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40F25E7-C98A-C543-BAAE-31093AE81BBC}"/>
              </a:ext>
            </a:extLst>
          </p:cNvPr>
          <p:cNvSpPr>
            <a:spLocks noGrp="1"/>
          </p:cNvSpPr>
          <p:nvPr>
            <p:ph type="title"/>
          </p:nvPr>
        </p:nvSpPr>
        <p:spPr/>
        <p:txBody>
          <a:bodyPr anchor="ctr"/>
          <a:lstStyle/>
          <a:p>
            <a:r>
              <a:rPr lang="fr-FR" sz="3000" dirty="0">
                <a:solidFill>
                  <a:schemeClr val="bg1">
                    <a:lumMod val="50000"/>
                  </a:schemeClr>
                </a:solidFill>
              </a:rPr>
              <a:t>Analyse des tensions</a:t>
            </a:r>
            <a:br>
              <a:rPr lang="fr-FR" sz="2800" dirty="0"/>
            </a:br>
            <a:r>
              <a:rPr lang="fr-FR" sz="2700" dirty="0"/>
              <a:t>Cas: politique d’achats publics inclusifs </a:t>
            </a:r>
            <a:r>
              <a:rPr lang="fr-FR" sz="2400" dirty="0"/>
              <a:t>(Équateur)</a:t>
            </a:r>
            <a:endParaRPr lang="fr-FR" sz="2600" dirty="0"/>
          </a:p>
        </p:txBody>
      </p:sp>
      <p:pic>
        <p:nvPicPr>
          <p:cNvPr id="5" name="Imagen 4">
            <a:extLst>
              <a:ext uri="{FF2B5EF4-FFF2-40B4-BE49-F238E27FC236}">
                <a16:creationId xmlns:a16="http://schemas.microsoft.com/office/drawing/2014/main" id="{D3A83C35-D30E-D54A-A52E-970FCBDDEEA0}"/>
              </a:ext>
            </a:extLst>
          </p:cNvPr>
          <p:cNvPicPr>
            <a:picLocks noChangeAspect="1"/>
          </p:cNvPicPr>
          <p:nvPr/>
        </p:nvPicPr>
        <p:blipFill>
          <a:blip r:embed="rId3"/>
          <a:stretch>
            <a:fillRect/>
          </a:stretch>
        </p:blipFill>
        <p:spPr>
          <a:xfrm>
            <a:off x="0" y="1712571"/>
            <a:ext cx="4502150" cy="4273227"/>
          </a:xfrm>
          <a:prstGeom prst="rect">
            <a:avLst/>
          </a:prstGeom>
        </p:spPr>
      </p:pic>
      <p:pic>
        <p:nvPicPr>
          <p:cNvPr id="8" name="Imagen 7">
            <a:extLst>
              <a:ext uri="{FF2B5EF4-FFF2-40B4-BE49-F238E27FC236}">
                <a16:creationId xmlns:a16="http://schemas.microsoft.com/office/drawing/2014/main" id="{E4C8BAA8-B997-E54F-B295-D0E33F18FB3F}"/>
              </a:ext>
            </a:extLst>
          </p:cNvPr>
          <p:cNvPicPr>
            <a:picLocks noChangeAspect="1"/>
          </p:cNvPicPr>
          <p:nvPr/>
        </p:nvPicPr>
        <p:blipFill>
          <a:blip r:embed="rId4"/>
          <a:stretch>
            <a:fillRect/>
          </a:stretch>
        </p:blipFill>
        <p:spPr>
          <a:xfrm>
            <a:off x="4502150" y="1712571"/>
            <a:ext cx="4641850" cy="4218437"/>
          </a:xfrm>
          <a:prstGeom prst="rect">
            <a:avLst/>
          </a:prstGeom>
        </p:spPr>
      </p:pic>
    </p:spTree>
    <p:extLst>
      <p:ext uri="{BB962C8B-B14F-4D97-AF65-F5344CB8AC3E}">
        <p14:creationId xmlns:p14="http://schemas.microsoft.com/office/powerpoint/2010/main" val="46850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87EA041-7EFA-1A43-A047-6456263E58B7}"/>
              </a:ext>
            </a:extLst>
          </p:cNvPr>
          <p:cNvSpPr>
            <a:spLocks noGrp="1"/>
          </p:cNvSpPr>
          <p:nvPr>
            <p:ph type="title"/>
          </p:nvPr>
        </p:nvSpPr>
        <p:spPr/>
        <p:txBody>
          <a:bodyPr/>
          <a:lstStyle/>
          <a:p>
            <a:r>
              <a:rPr lang="fr-FR" sz="2800" dirty="0"/>
              <a:t>Institutionnalisation de l’économie solidaire</a:t>
            </a:r>
          </a:p>
        </p:txBody>
      </p:sp>
      <p:sp>
        <p:nvSpPr>
          <p:cNvPr id="3" name="Marcador de contenido 2">
            <a:extLst>
              <a:ext uri="{FF2B5EF4-FFF2-40B4-BE49-F238E27FC236}">
                <a16:creationId xmlns:a16="http://schemas.microsoft.com/office/drawing/2014/main" id="{8C92454B-7D1D-124D-B104-35132EC7AE95}"/>
              </a:ext>
            </a:extLst>
          </p:cNvPr>
          <p:cNvSpPr>
            <a:spLocks noGrp="1"/>
          </p:cNvSpPr>
          <p:nvPr>
            <p:ph idx="1"/>
          </p:nvPr>
        </p:nvSpPr>
        <p:spPr/>
        <p:txBody>
          <a:bodyPr>
            <a:normAutofit/>
          </a:bodyPr>
          <a:lstStyle/>
          <a:p>
            <a:r>
              <a:rPr lang="fr-FR" dirty="0"/>
              <a:t>Introduction</a:t>
            </a:r>
            <a:br>
              <a:rPr lang="fr-FR" dirty="0"/>
            </a:br>
            <a:r>
              <a:rPr lang="fr-FR" sz="1500" dirty="0">
                <a:solidFill>
                  <a:schemeClr val="tx1">
                    <a:lumMod val="75000"/>
                    <a:lumOff val="25000"/>
                  </a:schemeClr>
                </a:solidFill>
              </a:rPr>
              <a:t>Economie solidaire </a:t>
            </a:r>
            <a:br>
              <a:rPr lang="fr-FR" sz="1500" dirty="0">
                <a:solidFill>
                  <a:schemeClr val="tx1">
                    <a:lumMod val="75000"/>
                    <a:lumOff val="25000"/>
                  </a:schemeClr>
                </a:solidFill>
              </a:rPr>
            </a:br>
            <a:r>
              <a:rPr lang="fr-FR" sz="1500" dirty="0">
                <a:solidFill>
                  <a:schemeClr val="tx1">
                    <a:lumMod val="75000"/>
                    <a:lumOff val="25000"/>
                  </a:schemeClr>
                </a:solidFill>
              </a:rPr>
              <a:t>Objet et questions de recherche</a:t>
            </a:r>
          </a:p>
          <a:p>
            <a:r>
              <a:rPr lang="fr-FR" dirty="0"/>
              <a:t>Analyse historique</a:t>
            </a:r>
            <a:br>
              <a:rPr lang="fr-FR" dirty="0"/>
            </a:br>
            <a:r>
              <a:rPr lang="fr-FR" sz="1500" dirty="0">
                <a:solidFill>
                  <a:schemeClr val="tx1">
                    <a:lumMod val="75000"/>
                    <a:lumOff val="25000"/>
                  </a:schemeClr>
                </a:solidFill>
              </a:rPr>
              <a:t>Trajectoires institutionnelles </a:t>
            </a:r>
            <a:br>
              <a:rPr lang="fr-FR" sz="1500" dirty="0">
                <a:solidFill>
                  <a:schemeClr val="tx1">
                    <a:lumMod val="75000"/>
                    <a:lumOff val="25000"/>
                  </a:schemeClr>
                </a:solidFill>
              </a:rPr>
            </a:br>
            <a:r>
              <a:rPr lang="fr-FR" sz="1500" dirty="0">
                <a:solidFill>
                  <a:schemeClr val="tx1">
                    <a:lumMod val="75000"/>
                    <a:lumOff val="25000"/>
                  </a:schemeClr>
                </a:solidFill>
              </a:rPr>
              <a:t>Typologie des organisations</a:t>
            </a:r>
          </a:p>
          <a:p>
            <a:r>
              <a:rPr lang="fr-FR" dirty="0"/>
              <a:t>Analyse des tensions</a:t>
            </a:r>
            <a:br>
              <a:rPr lang="fr-FR" dirty="0"/>
            </a:br>
            <a:r>
              <a:rPr lang="fr-FR" sz="1500" dirty="0">
                <a:solidFill>
                  <a:schemeClr val="tx1">
                    <a:lumMod val="75000"/>
                    <a:lumOff val="25000"/>
                  </a:schemeClr>
                </a:solidFill>
              </a:rPr>
              <a:t>Cas: politique d’achats publics inclusifs en Équateur</a:t>
            </a:r>
            <a:br>
              <a:rPr lang="fr-FR" sz="1500" dirty="0">
                <a:solidFill>
                  <a:schemeClr val="tx1">
                    <a:lumMod val="75000"/>
                    <a:lumOff val="25000"/>
                  </a:schemeClr>
                </a:solidFill>
              </a:rPr>
            </a:br>
            <a:r>
              <a:rPr lang="fr-FR" sz="1500" dirty="0">
                <a:solidFill>
                  <a:schemeClr val="tx1">
                    <a:lumMod val="75000"/>
                    <a:lumOff val="25000"/>
                  </a:schemeClr>
                </a:solidFill>
              </a:rPr>
              <a:t>Effets sur les pratiques des organisations</a:t>
            </a:r>
            <a:br>
              <a:rPr lang="fr-FR" sz="1500" dirty="0">
                <a:solidFill>
                  <a:schemeClr val="tx1">
                    <a:lumMod val="75000"/>
                    <a:lumOff val="25000"/>
                  </a:schemeClr>
                </a:solidFill>
              </a:rPr>
            </a:br>
            <a:r>
              <a:rPr lang="fr-FR" sz="1500" dirty="0">
                <a:solidFill>
                  <a:schemeClr val="tx1">
                    <a:lumMod val="75000"/>
                    <a:lumOff val="25000"/>
                  </a:schemeClr>
                </a:solidFill>
              </a:rPr>
              <a:t>Stratégies dans l’espace public</a:t>
            </a:r>
          </a:p>
          <a:p>
            <a:r>
              <a:rPr lang="fr-FR" dirty="0"/>
              <a:t>Conclusions</a:t>
            </a:r>
          </a:p>
        </p:txBody>
      </p:sp>
      <p:pic>
        <p:nvPicPr>
          <p:cNvPr id="7" name="Marcador de posición de imagen 6">
            <a:extLst>
              <a:ext uri="{FF2B5EF4-FFF2-40B4-BE49-F238E27FC236}">
                <a16:creationId xmlns:a16="http://schemas.microsoft.com/office/drawing/2014/main" id="{4CD3F772-FC2E-B84F-BCC8-38C2E05E7163}"/>
              </a:ext>
            </a:extLst>
          </p:cNvPr>
          <p:cNvPicPr>
            <a:picLocks noGrp="1" noChangeAspect="1"/>
          </p:cNvPicPr>
          <p:nvPr>
            <p:ph type="pic" sz="quarter" idx="10"/>
          </p:nvPr>
        </p:nvPicPr>
        <p:blipFill>
          <a:blip r:embed="rId2"/>
          <a:srcRect l="7533" r="7533"/>
          <a:stretch>
            <a:fillRect/>
          </a:stretch>
        </p:blipFill>
        <p:spPr/>
      </p:pic>
    </p:spTree>
    <p:extLst>
      <p:ext uri="{BB962C8B-B14F-4D97-AF65-F5344CB8AC3E}">
        <p14:creationId xmlns:p14="http://schemas.microsoft.com/office/powerpoint/2010/main" val="418212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873AF-B12C-AA4E-9CD2-7974709346B7}"/>
              </a:ext>
            </a:extLst>
          </p:cNvPr>
          <p:cNvSpPr>
            <a:spLocks noGrp="1"/>
          </p:cNvSpPr>
          <p:nvPr>
            <p:ph type="title"/>
          </p:nvPr>
        </p:nvSpPr>
        <p:spPr/>
        <p:txBody>
          <a:bodyPr/>
          <a:lstStyle/>
          <a:p>
            <a:r>
              <a:rPr lang="fr-FR" sz="3000" dirty="0">
                <a:solidFill>
                  <a:schemeClr val="bg1">
                    <a:lumMod val="50000"/>
                  </a:schemeClr>
                </a:solidFill>
              </a:rPr>
              <a:t>Politique d’achats publics inclusifs</a:t>
            </a:r>
            <a:br>
              <a:rPr lang="fr-FR" sz="3000" dirty="0"/>
            </a:br>
            <a:r>
              <a:rPr lang="fr-FR" sz="3000" dirty="0"/>
              <a:t>Ventes selon type de marché</a:t>
            </a:r>
          </a:p>
        </p:txBody>
      </p:sp>
      <p:graphicFrame>
        <p:nvGraphicFramePr>
          <p:cNvPr id="4" name="Marcador de contenido 3">
            <a:extLst>
              <a:ext uri="{FF2B5EF4-FFF2-40B4-BE49-F238E27FC236}">
                <a16:creationId xmlns:a16="http://schemas.microsoft.com/office/drawing/2014/main" id="{6BE05A19-83E2-294D-B4D2-90E529847694}"/>
              </a:ext>
            </a:extLst>
          </p:cNvPr>
          <p:cNvGraphicFramePr>
            <a:graphicFrameLocks noGrp="1"/>
          </p:cNvGraphicFramePr>
          <p:nvPr>
            <p:ph idx="1"/>
            <p:extLst>
              <p:ext uri="{D42A27DB-BD31-4B8C-83A1-F6EECF244321}">
                <p14:modId xmlns:p14="http://schemas.microsoft.com/office/powerpoint/2010/main" val="436938123"/>
              </p:ext>
            </p:extLst>
          </p:nvPr>
        </p:nvGraphicFramePr>
        <p:xfrm>
          <a:off x="-706056" y="1927826"/>
          <a:ext cx="9557072" cy="573461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42D526D6-7203-D949-A787-E9EED22011AD}"/>
              </a:ext>
            </a:extLst>
          </p:cNvPr>
          <p:cNvSpPr/>
          <p:nvPr/>
        </p:nvSpPr>
        <p:spPr>
          <a:xfrm>
            <a:off x="4954234" y="6642556"/>
            <a:ext cx="4625163" cy="215444"/>
          </a:xfrm>
          <a:prstGeom prst="rect">
            <a:avLst/>
          </a:prstGeom>
        </p:spPr>
        <p:txBody>
          <a:bodyPr wrap="square">
            <a:spAutoFit/>
          </a:bodyPr>
          <a:lstStyle/>
          <a:p>
            <a:r>
              <a:rPr lang="fr-FR" sz="800" dirty="0">
                <a:latin typeface="Avenir Next" charset="0"/>
                <a:ea typeface="Avenir Next" charset="0"/>
                <a:cs typeface="Avenir Next" charset="0"/>
              </a:rPr>
              <a:t>Source: Rapports de gestion IEPS (2014-2019) </a:t>
            </a:r>
          </a:p>
        </p:txBody>
      </p:sp>
    </p:spTree>
    <p:extLst>
      <p:ext uri="{BB962C8B-B14F-4D97-AF65-F5344CB8AC3E}">
        <p14:creationId xmlns:p14="http://schemas.microsoft.com/office/powerpoint/2010/main" val="1265721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79134-CECF-7945-8104-2144D2DB033D}"/>
              </a:ext>
            </a:extLst>
          </p:cNvPr>
          <p:cNvSpPr>
            <a:spLocks noGrp="1"/>
          </p:cNvSpPr>
          <p:nvPr>
            <p:ph type="title"/>
          </p:nvPr>
        </p:nvSpPr>
        <p:spPr/>
        <p:txBody>
          <a:bodyPr/>
          <a:lstStyle/>
          <a:p>
            <a:r>
              <a:rPr lang="fr-FR" sz="3000" dirty="0">
                <a:solidFill>
                  <a:schemeClr val="bg1">
                    <a:lumMod val="50000"/>
                  </a:schemeClr>
                </a:solidFill>
              </a:rPr>
              <a:t>Politique d’achats publics inclusifs</a:t>
            </a:r>
            <a:br>
              <a:rPr lang="fr-FR" sz="3000" dirty="0"/>
            </a:br>
            <a:r>
              <a:rPr lang="fr-FR" sz="3000" dirty="0">
                <a:latin typeface="Avenir Next" panose="020B0503020202020204" pitchFamily="34" charset="0"/>
                <a:ea typeface="Open Sans" panose="020B0606030504020204" pitchFamily="34" charset="0"/>
                <a:cs typeface="Open Sans" panose="020B0606030504020204" pitchFamily="34" charset="0"/>
              </a:rPr>
              <a:t>Ventes selon secteur d’activité </a:t>
            </a:r>
            <a:r>
              <a:rPr lang="fr-FR" sz="2400" dirty="0">
                <a:latin typeface="Avenir Next" panose="020B0503020202020204" pitchFamily="34" charset="0"/>
                <a:ea typeface="Open Sans" panose="020B0606030504020204" pitchFamily="34" charset="0"/>
                <a:cs typeface="Open Sans" panose="020B0606030504020204" pitchFamily="34" charset="0"/>
              </a:rPr>
              <a:t>(2018)</a:t>
            </a:r>
            <a:endParaRPr lang="es-ES" sz="3000" dirty="0"/>
          </a:p>
        </p:txBody>
      </p:sp>
      <p:graphicFrame>
        <p:nvGraphicFramePr>
          <p:cNvPr id="4" name="Marcador de contenido 3">
            <a:extLst>
              <a:ext uri="{FF2B5EF4-FFF2-40B4-BE49-F238E27FC236}">
                <a16:creationId xmlns:a16="http://schemas.microsoft.com/office/drawing/2014/main" id="{6B870AC5-A207-0144-B3C8-EC677DCB59C1}"/>
              </a:ext>
            </a:extLst>
          </p:cNvPr>
          <p:cNvGraphicFramePr>
            <a:graphicFrameLocks noGrp="1"/>
          </p:cNvGraphicFramePr>
          <p:nvPr>
            <p:ph idx="1"/>
            <p:extLst>
              <p:ext uri="{D42A27DB-BD31-4B8C-83A1-F6EECF244321}">
                <p14:modId xmlns:p14="http://schemas.microsoft.com/office/powerpoint/2010/main" val="718613968"/>
              </p:ext>
            </p:extLst>
          </p:nvPr>
        </p:nvGraphicFramePr>
        <p:xfrm>
          <a:off x="628650" y="2032000"/>
          <a:ext cx="7886700" cy="45243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4022CBCB-A8E0-CF46-8625-75F350921EE7}"/>
              </a:ext>
            </a:extLst>
          </p:cNvPr>
          <p:cNvSpPr/>
          <p:nvPr/>
        </p:nvSpPr>
        <p:spPr>
          <a:xfrm>
            <a:off x="4954234" y="6642556"/>
            <a:ext cx="4625163" cy="215444"/>
          </a:xfrm>
          <a:prstGeom prst="rect">
            <a:avLst/>
          </a:prstGeom>
        </p:spPr>
        <p:txBody>
          <a:bodyPr wrap="square">
            <a:spAutoFit/>
          </a:bodyPr>
          <a:lstStyle/>
          <a:p>
            <a:r>
              <a:rPr lang="fr-FR" sz="800" dirty="0">
                <a:latin typeface="Avenir Next" charset="0"/>
                <a:ea typeface="Avenir Next" charset="0"/>
                <a:cs typeface="Avenir Next" charset="0"/>
              </a:rPr>
              <a:t>Source: Rapport de gestion IEPS (2019) </a:t>
            </a:r>
          </a:p>
        </p:txBody>
      </p:sp>
    </p:spTree>
    <p:extLst>
      <p:ext uri="{BB962C8B-B14F-4D97-AF65-F5344CB8AC3E}">
        <p14:creationId xmlns:p14="http://schemas.microsoft.com/office/powerpoint/2010/main" val="403911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87EA041-7EFA-1A43-A047-6456263E58B7}"/>
              </a:ext>
            </a:extLst>
          </p:cNvPr>
          <p:cNvSpPr>
            <a:spLocks noGrp="1"/>
          </p:cNvSpPr>
          <p:nvPr>
            <p:ph type="title"/>
          </p:nvPr>
        </p:nvSpPr>
        <p:spPr/>
        <p:txBody>
          <a:bodyPr/>
          <a:lstStyle/>
          <a:p>
            <a:r>
              <a:rPr lang="fr-FR" sz="2800" dirty="0"/>
              <a:t>Institutionnalisation de l’économie solidaire</a:t>
            </a:r>
          </a:p>
        </p:txBody>
      </p:sp>
      <p:sp>
        <p:nvSpPr>
          <p:cNvPr id="3" name="Marcador de contenido 2">
            <a:extLst>
              <a:ext uri="{FF2B5EF4-FFF2-40B4-BE49-F238E27FC236}">
                <a16:creationId xmlns:a16="http://schemas.microsoft.com/office/drawing/2014/main" id="{8C92454B-7D1D-124D-B104-35132EC7AE95}"/>
              </a:ext>
            </a:extLst>
          </p:cNvPr>
          <p:cNvSpPr>
            <a:spLocks noGrp="1"/>
          </p:cNvSpPr>
          <p:nvPr>
            <p:ph idx="1"/>
          </p:nvPr>
        </p:nvSpPr>
        <p:spPr/>
        <p:txBody>
          <a:bodyPr>
            <a:normAutofit/>
          </a:bodyPr>
          <a:lstStyle/>
          <a:p>
            <a:r>
              <a:rPr lang="fr-FR" dirty="0"/>
              <a:t>Introduction</a:t>
            </a:r>
            <a:br>
              <a:rPr lang="fr-FR" dirty="0"/>
            </a:br>
            <a:r>
              <a:rPr lang="fr-FR" sz="1500" dirty="0">
                <a:solidFill>
                  <a:schemeClr val="tx1">
                    <a:lumMod val="75000"/>
                    <a:lumOff val="25000"/>
                  </a:schemeClr>
                </a:solidFill>
              </a:rPr>
              <a:t>Economie solidaire </a:t>
            </a:r>
            <a:br>
              <a:rPr lang="fr-FR" sz="1500" dirty="0">
                <a:solidFill>
                  <a:schemeClr val="tx1">
                    <a:lumMod val="75000"/>
                    <a:lumOff val="25000"/>
                  </a:schemeClr>
                </a:solidFill>
              </a:rPr>
            </a:br>
            <a:r>
              <a:rPr lang="fr-FR" sz="1500" dirty="0">
                <a:solidFill>
                  <a:schemeClr val="tx1">
                    <a:lumMod val="75000"/>
                    <a:lumOff val="25000"/>
                  </a:schemeClr>
                </a:solidFill>
              </a:rPr>
              <a:t>Objet et questions de recherche</a:t>
            </a:r>
          </a:p>
          <a:p>
            <a:r>
              <a:rPr lang="fr-FR" dirty="0"/>
              <a:t>Analyse historique</a:t>
            </a:r>
            <a:br>
              <a:rPr lang="fr-FR" dirty="0"/>
            </a:br>
            <a:r>
              <a:rPr lang="fr-FR" sz="1500" dirty="0">
                <a:solidFill>
                  <a:schemeClr val="tx1">
                    <a:lumMod val="75000"/>
                    <a:lumOff val="25000"/>
                  </a:schemeClr>
                </a:solidFill>
              </a:rPr>
              <a:t>Trajectoires institutionnelles </a:t>
            </a:r>
            <a:br>
              <a:rPr lang="fr-FR" sz="1500" dirty="0">
                <a:solidFill>
                  <a:schemeClr val="tx1">
                    <a:lumMod val="75000"/>
                    <a:lumOff val="25000"/>
                  </a:schemeClr>
                </a:solidFill>
              </a:rPr>
            </a:br>
            <a:r>
              <a:rPr lang="fr-FR" sz="1500" dirty="0">
                <a:solidFill>
                  <a:schemeClr val="tx1">
                    <a:lumMod val="75000"/>
                    <a:lumOff val="25000"/>
                  </a:schemeClr>
                </a:solidFill>
              </a:rPr>
              <a:t>Typologie des organisations</a:t>
            </a:r>
          </a:p>
          <a:p>
            <a:r>
              <a:rPr lang="fr-FR" b="1" dirty="0">
                <a:solidFill>
                  <a:schemeClr val="accent6"/>
                </a:solidFill>
              </a:rPr>
              <a:t>Analyse des tensions</a:t>
            </a:r>
            <a:br>
              <a:rPr lang="fr-FR" dirty="0"/>
            </a:br>
            <a:r>
              <a:rPr lang="fr-FR" sz="1500" dirty="0">
                <a:solidFill>
                  <a:schemeClr val="tx1">
                    <a:lumMod val="75000"/>
                    <a:lumOff val="25000"/>
                  </a:schemeClr>
                </a:solidFill>
              </a:rPr>
              <a:t>Cas: politique d’achats publics inclusifs en Équateur</a:t>
            </a:r>
            <a:br>
              <a:rPr lang="fr-FR" sz="1500" dirty="0">
                <a:solidFill>
                  <a:schemeClr val="tx1">
                    <a:lumMod val="75000"/>
                    <a:lumOff val="25000"/>
                  </a:schemeClr>
                </a:solidFill>
              </a:rPr>
            </a:br>
            <a:r>
              <a:rPr lang="fr-FR" sz="1500" dirty="0">
                <a:solidFill>
                  <a:schemeClr val="accent6"/>
                </a:solidFill>
              </a:rPr>
              <a:t>Effets sur les pratiques des organisations</a:t>
            </a:r>
            <a:br>
              <a:rPr lang="fr-FR" sz="1500" dirty="0">
                <a:solidFill>
                  <a:schemeClr val="tx1">
                    <a:lumMod val="75000"/>
                    <a:lumOff val="25000"/>
                  </a:schemeClr>
                </a:solidFill>
              </a:rPr>
            </a:br>
            <a:r>
              <a:rPr lang="fr-FR" sz="1500" dirty="0">
                <a:solidFill>
                  <a:schemeClr val="tx1">
                    <a:lumMod val="75000"/>
                    <a:lumOff val="25000"/>
                  </a:schemeClr>
                </a:solidFill>
              </a:rPr>
              <a:t>Stratégies dans l’espace public</a:t>
            </a:r>
          </a:p>
          <a:p>
            <a:r>
              <a:rPr lang="fr-FR" dirty="0"/>
              <a:t>Conclusions</a:t>
            </a:r>
          </a:p>
        </p:txBody>
      </p:sp>
      <p:pic>
        <p:nvPicPr>
          <p:cNvPr id="7" name="Marcador de posición de imagen 6">
            <a:extLst>
              <a:ext uri="{FF2B5EF4-FFF2-40B4-BE49-F238E27FC236}">
                <a16:creationId xmlns:a16="http://schemas.microsoft.com/office/drawing/2014/main" id="{4CD3F772-FC2E-B84F-BCC8-38C2E05E7163}"/>
              </a:ext>
            </a:extLst>
          </p:cNvPr>
          <p:cNvPicPr>
            <a:picLocks noGrp="1" noChangeAspect="1"/>
          </p:cNvPicPr>
          <p:nvPr>
            <p:ph type="pic" sz="quarter" idx="10"/>
          </p:nvPr>
        </p:nvPicPr>
        <p:blipFill>
          <a:blip r:embed="rId2"/>
          <a:srcRect l="7533" r="7533"/>
          <a:stretch>
            <a:fillRect/>
          </a:stretch>
        </p:blipFill>
        <p:spPr/>
      </p:pic>
    </p:spTree>
    <p:extLst>
      <p:ext uri="{BB962C8B-B14F-4D97-AF65-F5344CB8AC3E}">
        <p14:creationId xmlns:p14="http://schemas.microsoft.com/office/powerpoint/2010/main" val="1002352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E0155B-3C56-F84D-86F1-E3F5585AC346}"/>
              </a:ext>
            </a:extLst>
          </p:cNvPr>
          <p:cNvSpPr>
            <a:spLocks noGrp="1"/>
          </p:cNvSpPr>
          <p:nvPr>
            <p:ph type="title"/>
          </p:nvPr>
        </p:nvSpPr>
        <p:spPr/>
        <p:txBody>
          <a:bodyPr/>
          <a:lstStyle/>
          <a:p>
            <a:r>
              <a:rPr lang="fr-FR" dirty="0">
                <a:solidFill>
                  <a:schemeClr val="bg1">
                    <a:lumMod val="50000"/>
                  </a:schemeClr>
                </a:solidFill>
              </a:rPr>
              <a:t>Analyse des tensions</a:t>
            </a:r>
            <a:br>
              <a:rPr lang="fr-FR" dirty="0"/>
            </a:br>
            <a:r>
              <a:rPr lang="fr-FR" sz="2700" dirty="0"/>
              <a:t>Critères d’évaluation comme source de tensions</a:t>
            </a:r>
            <a:endParaRPr lang="es-ES" sz="2700" dirty="0"/>
          </a:p>
        </p:txBody>
      </p:sp>
      <p:sp>
        <p:nvSpPr>
          <p:cNvPr id="3" name="Marcador de contenido 2">
            <a:extLst>
              <a:ext uri="{FF2B5EF4-FFF2-40B4-BE49-F238E27FC236}">
                <a16:creationId xmlns:a16="http://schemas.microsoft.com/office/drawing/2014/main" id="{2325D381-D7C4-354F-B98D-66881BBC3273}"/>
              </a:ext>
            </a:extLst>
          </p:cNvPr>
          <p:cNvSpPr>
            <a:spLocks noGrp="1"/>
          </p:cNvSpPr>
          <p:nvPr>
            <p:ph idx="1"/>
          </p:nvPr>
        </p:nvSpPr>
        <p:spPr>
          <a:xfrm>
            <a:off x="1885950" y="1909823"/>
            <a:ext cx="6629400" cy="4646841"/>
          </a:xfrm>
        </p:spPr>
        <p:txBody>
          <a:bodyPr>
            <a:normAutofit/>
          </a:bodyPr>
          <a:lstStyle/>
          <a:p>
            <a:r>
              <a:rPr lang="fr-FR" sz="1600" dirty="0"/>
              <a:t>Contradictions entre les critères et les logiques de fonctionnement de l’économie solidaire</a:t>
            </a:r>
          </a:p>
          <a:p>
            <a:endParaRPr lang="fr-FR" sz="1600" dirty="0"/>
          </a:p>
          <a:p>
            <a:endParaRPr lang="fr-FR" sz="1600" dirty="0"/>
          </a:p>
          <a:p>
            <a:endParaRPr lang="fr-FR" sz="1600" dirty="0"/>
          </a:p>
          <a:p>
            <a:endParaRPr lang="fr-FR" sz="1600" dirty="0"/>
          </a:p>
        </p:txBody>
      </p:sp>
      <p:sp>
        <p:nvSpPr>
          <p:cNvPr id="7" name="Espace réservé du pied de page 6">
            <a:extLst>
              <a:ext uri="{FF2B5EF4-FFF2-40B4-BE49-F238E27FC236}">
                <a16:creationId xmlns:a16="http://schemas.microsoft.com/office/drawing/2014/main" id="{D2EA9447-0D1F-6046-B8B0-D8FBDF25583F}"/>
              </a:ext>
            </a:extLst>
          </p:cNvPr>
          <p:cNvSpPr>
            <a:spLocks noGrp="1"/>
          </p:cNvSpPr>
          <p:nvPr>
            <p:ph type="ftr" sz="quarter" idx="11"/>
          </p:nvPr>
        </p:nvSpPr>
        <p:spPr>
          <a:xfrm>
            <a:off x="6165689" y="6669633"/>
            <a:ext cx="3086100" cy="200313"/>
          </a:xfrm>
        </p:spPr>
        <p:txBody>
          <a:bodyPr anchor="ctr"/>
          <a:lstStyle/>
          <a:p>
            <a:pPr algn="l"/>
            <a:r>
              <a:rPr lang="en-GB" sz="1000" dirty="0">
                <a:latin typeface="Avenir Next" panose="020B0503020202020204" pitchFamily="34" charset="0"/>
              </a:rPr>
              <a:t>Source : Polanyi (1944, 1977)</a:t>
            </a:r>
          </a:p>
        </p:txBody>
      </p:sp>
      <p:graphicFrame>
        <p:nvGraphicFramePr>
          <p:cNvPr id="5" name="Tabla 4">
            <a:extLst>
              <a:ext uri="{FF2B5EF4-FFF2-40B4-BE49-F238E27FC236}">
                <a16:creationId xmlns:a16="http://schemas.microsoft.com/office/drawing/2014/main" id="{A05245C5-9589-A24E-8B6F-BEB9F565E78E}"/>
              </a:ext>
            </a:extLst>
          </p:cNvPr>
          <p:cNvGraphicFramePr>
            <a:graphicFrameLocks noGrp="1"/>
          </p:cNvGraphicFramePr>
          <p:nvPr>
            <p:extLst>
              <p:ext uri="{D42A27DB-BD31-4B8C-83A1-F6EECF244321}">
                <p14:modId xmlns:p14="http://schemas.microsoft.com/office/powerpoint/2010/main" val="1434702245"/>
              </p:ext>
            </p:extLst>
          </p:nvPr>
        </p:nvGraphicFramePr>
        <p:xfrm>
          <a:off x="2488598" y="4079584"/>
          <a:ext cx="5424101" cy="2561827"/>
        </p:xfrm>
        <a:graphic>
          <a:graphicData uri="http://schemas.openxmlformats.org/drawingml/2006/table">
            <a:tbl>
              <a:tblPr firstRow="1" bandRow="1">
                <a:tableStyleId>{BC89EF96-8CEA-46FF-86C4-4CE0E7609802}</a:tableStyleId>
              </a:tblPr>
              <a:tblGrid>
                <a:gridCol w="1004650">
                  <a:extLst>
                    <a:ext uri="{9D8B030D-6E8A-4147-A177-3AD203B41FA5}">
                      <a16:colId xmlns:a16="http://schemas.microsoft.com/office/drawing/2014/main" val="312887838"/>
                    </a:ext>
                  </a:extLst>
                </a:gridCol>
                <a:gridCol w="1979064">
                  <a:extLst>
                    <a:ext uri="{9D8B030D-6E8A-4147-A177-3AD203B41FA5}">
                      <a16:colId xmlns:a16="http://schemas.microsoft.com/office/drawing/2014/main" val="2176480583"/>
                    </a:ext>
                  </a:extLst>
                </a:gridCol>
                <a:gridCol w="2440387">
                  <a:extLst>
                    <a:ext uri="{9D8B030D-6E8A-4147-A177-3AD203B41FA5}">
                      <a16:colId xmlns:a16="http://schemas.microsoft.com/office/drawing/2014/main" val="3262455083"/>
                    </a:ext>
                  </a:extLst>
                </a:gridCol>
              </a:tblGrid>
              <a:tr h="324113">
                <a:tc>
                  <a:txBody>
                    <a:bodyPr/>
                    <a:lstStyle/>
                    <a:p>
                      <a:pPr algn="ctr"/>
                      <a:endParaRPr lang="fr-FR" sz="1200" b="0" noProof="0" dirty="0">
                        <a:solidFill>
                          <a:schemeClr val="tx1"/>
                        </a:solidFill>
                        <a:latin typeface="Avenir Next" panose="020B0503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FR" sz="1200" b="0" noProof="0" dirty="0">
                          <a:solidFill>
                            <a:schemeClr val="tx1"/>
                          </a:solidFill>
                          <a:latin typeface="Avenir Next" panose="020B0503020202020204" pitchFamily="34" charset="0"/>
                        </a:rPr>
                        <a:t>Formelle</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b="0" noProof="0" dirty="0">
                          <a:solidFill>
                            <a:schemeClr val="tx1"/>
                          </a:solidFill>
                          <a:latin typeface="Avenir Next" panose="020B0503020202020204" pitchFamily="34" charset="0"/>
                        </a:rPr>
                        <a:t>Substantive</a:t>
                      </a:r>
                    </a:p>
                  </a:txBody>
                  <a:tcP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3327871"/>
                  </a:ext>
                </a:extLst>
              </a:tr>
              <a:tr h="879102">
                <a:tc>
                  <a:txBody>
                    <a:bodyPr/>
                    <a:lstStyle/>
                    <a:p>
                      <a:r>
                        <a:rPr lang="fr-FR" sz="1200" b="0" noProof="0" dirty="0">
                          <a:solidFill>
                            <a:schemeClr val="accent1"/>
                          </a:solidFill>
                          <a:latin typeface="Avenir Next" panose="020B0503020202020204" pitchFamily="34" charset="0"/>
                        </a:rPr>
                        <a:t>Économie</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noFill/>
                  </a:tcPr>
                </a:tc>
                <a:tc>
                  <a:txBody>
                    <a:bodyPr/>
                    <a:lstStyle/>
                    <a:p>
                      <a:r>
                        <a:rPr lang="fr-FR" sz="1200" b="0" noProof="0" dirty="0">
                          <a:latin typeface="Avenir Next" panose="020B0503020202020204" pitchFamily="34" charset="0"/>
                        </a:rPr>
                        <a:t>Utilisation efficace des ressources rares</a:t>
                      </a:r>
                      <a:br>
                        <a:rPr lang="fr-FR" sz="1200" b="0" noProof="0" dirty="0">
                          <a:latin typeface="Avenir Next" panose="020B0503020202020204" pitchFamily="34" charset="0"/>
                        </a:rPr>
                      </a:br>
                      <a:r>
                        <a:rPr lang="fr-FR" sz="1200" b="0" noProof="0" dirty="0">
                          <a:latin typeface="Avenir Next" panose="020B0503020202020204" pitchFamily="34" charset="0"/>
                        </a:rPr>
                        <a:t>la nature au service de l'être humain</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noFill/>
                  </a:tcPr>
                </a:tc>
                <a:tc>
                  <a:txBody>
                    <a:bodyPr/>
                    <a:lstStyle/>
                    <a:p>
                      <a:r>
                        <a:rPr lang="fr-FR" sz="1200" b="0" noProof="0" dirty="0">
                          <a:latin typeface="Avenir Next" panose="020B0503020202020204" pitchFamily="34" charset="0"/>
                        </a:rPr>
                        <a:t>Interdépendances entre les êtres humains et entre ceux-ci et la nature</a:t>
                      </a:r>
                    </a:p>
                  </a:txBody>
                  <a:tcP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517911"/>
                  </a:ext>
                </a:extLst>
              </a:tr>
              <a:tr h="479510">
                <a:tc>
                  <a:txBody>
                    <a:bodyPr/>
                    <a:lstStyle/>
                    <a:p>
                      <a:r>
                        <a:rPr lang="fr-FR" sz="1200" b="0" noProof="0" dirty="0">
                          <a:solidFill>
                            <a:schemeClr val="accent1"/>
                          </a:solidFill>
                          <a:latin typeface="Avenir Next" panose="020B0503020202020204" pitchFamily="34" charset="0"/>
                        </a:rPr>
                        <a:t>Rationalité</a:t>
                      </a:r>
                    </a:p>
                  </a:txBody>
                  <a:tcPr>
                    <a:lnL w="12700" cmpd="sng">
                      <a:noFill/>
                    </a:lnL>
                    <a:lnR w="12700" cap="flat" cmpd="sng" algn="ctr">
                      <a:solidFill>
                        <a:schemeClr val="accent1"/>
                      </a:solidFill>
                      <a:prstDash val="solid"/>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noFill/>
                  </a:tcPr>
                </a:tc>
                <a:tc>
                  <a:txBody>
                    <a:bodyPr/>
                    <a:lstStyle/>
                    <a:p>
                      <a:r>
                        <a:rPr lang="fr-FR" sz="1200" b="0" noProof="0" dirty="0">
                          <a:latin typeface="Avenir Next" panose="020B0503020202020204" pitchFamily="34" charset="0"/>
                        </a:rPr>
                        <a:t>Utilitariste (maximisation)</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noFill/>
                  </a:tcPr>
                </a:tc>
                <a:tc>
                  <a:txBody>
                    <a:bodyPr/>
                    <a:lstStyle/>
                    <a:p>
                      <a:r>
                        <a:rPr lang="fr-FR" sz="1200" b="0" noProof="0" dirty="0">
                          <a:latin typeface="Avenir Next" panose="020B0503020202020204" pitchFamily="34" charset="0"/>
                        </a:rPr>
                        <a:t>Reproductive (conditions de vie)</a:t>
                      </a:r>
                    </a:p>
                  </a:txBody>
                  <a:tcPr>
                    <a:lnL w="12700" cap="flat" cmpd="sng" algn="ctr">
                      <a:noFill/>
                      <a:prstDash val="solid"/>
                      <a:round/>
                      <a:headEnd type="none" w="med" len="med"/>
                      <a:tailEnd type="none" w="med" len="med"/>
                    </a:lnL>
                    <a:lnR w="12700" cmpd="sng">
                      <a:noFill/>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329890"/>
                  </a:ext>
                </a:extLst>
              </a:tr>
              <a:tr h="879102">
                <a:tc>
                  <a:txBody>
                    <a:bodyPr/>
                    <a:lstStyle/>
                    <a:p>
                      <a:r>
                        <a:rPr lang="fr-FR" sz="1200" b="0" noProof="0" dirty="0">
                          <a:solidFill>
                            <a:schemeClr val="accent1"/>
                          </a:solidFill>
                          <a:latin typeface="Avenir Next" panose="020B0503020202020204" pitchFamily="34" charset="0"/>
                        </a:rPr>
                        <a:t>Principe dominant</a:t>
                      </a:r>
                    </a:p>
                  </a:txBody>
                  <a:tcPr>
                    <a:lnL w="12700" cmpd="sng">
                      <a:noFill/>
                    </a:lnL>
                    <a:lnR w="12700" cap="flat" cmpd="sng" algn="ctr">
                      <a:solidFill>
                        <a:schemeClr val="accent1"/>
                      </a:solidFill>
                      <a:prstDash val="solid"/>
                      <a:round/>
                      <a:headEnd type="none" w="med" len="med"/>
                      <a:tailEnd type="none" w="med" len="med"/>
                    </a:lnR>
                    <a:lnT w="12700" cap="flat" cmpd="sng" algn="ctr">
                      <a:noFill/>
                      <a:prstDash val="lgDash"/>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noProof="0" dirty="0">
                          <a:latin typeface="Avenir Next" panose="020B0503020202020204" pitchFamily="34" charset="0"/>
                        </a:rPr>
                        <a:t>Marché</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noProof="0" dirty="0">
                          <a:latin typeface="Avenir Next" panose="020B0503020202020204" pitchFamily="34" charset="0"/>
                        </a:rPr>
                        <a:t>Pluralité :</a:t>
                      </a:r>
                    </a:p>
                    <a:p>
                      <a:r>
                        <a:rPr lang="fr-FR" sz="1200" b="0" noProof="0" dirty="0">
                          <a:latin typeface="Avenir Next" panose="020B0503020202020204" pitchFamily="34" charset="0"/>
                        </a:rPr>
                        <a:t>marché, redistribution, réciprocité et administration domestique</a:t>
                      </a:r>
                    </a:p>
                  </a:txBody>
                  <a:tcPr>
                    <a:lnL w="12700" cap="flat" cmpd="sng" algn="ctr">
                      <a:noFill/>
                      <a:prstDash val="solid"/>
                      <a:round/>
                      <a:headEnd type="none" w="med" len="med"/>
                      <a:tailEnd type="none" w="med" len="med"/>
                    </a:lnL>
                    <a:lnR w="12700" cmpd="sng">
                      <a:noFill/>
                    </a:lnR>
                    <a:lnT w="12700" cap="flat" cmpd="sng" algn="ctr">
                      <a:noFill/>
                      <a:prstDash val="lgDash"/>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1774674"/>
                  </a:ext>
                </a:extLst>
              </a:tr>
            </a:tbl>
          </a:graphicData>
        </a:graphic>
      </p:graphicFrame>
      <p:sp>
        <p:nvSpPr>
          <p:cNvPr id="6" name="CuadroTexto 5">
            <a:extLst>
              <a:ext uri="{FF2B5EF4-FFF2-40B4-BE49-F238E27FC236}">
                <a16:creationId xmlns:a16="http://schemas.microsoft.com/office/drawing/2014/main" id="{1BF764F5-F5A5-814B-A206-FED787B060F9}"/>
              </a:ext>
            </a:extLst>
          </p:cNvPr>
          <p:cNvSpPr txBox="1"/>
          <p:nvPr/>
        </p:nvSpPr>
        <p:spPr>
          <a:xfrm>
            <a:off x="5200648" y="4054870"/>
            <a:ext cx="492443" cy="369332"/>
          </a:xfrm>
          <a:prstGeom prst="rect">
            <a:avLst/>
          </a:prstGeom>
          <a:noFill/>
        </p:spPr>
        <p:txBody>
          <a:bodyPr wrap="none" rtlCol="0">
            <a:spAutoFit/>
          </a:bodyPr>
          <a:lstStyle/>
          <a:p>
            <a:r>
              <a:rPr lang="es-ES" b="1" dirty="0">
                <a:solidFill>
                  <a:schemeClr val="accent1"/>
                </a:solidFill>
                <a:latin typeface="Avenir Next" panose="020B0503020202020204" pitchFamily="34" charset="0"/>
              </a:rPr>
              <a:t>&gt;&lt;</a:t>
            </a:r>
          </a:p>
        </p:txBody>
      </p:sp>
      <p:grpSp>
        <p:nvGrpSpPr>
          <p:cNvPr id="8" name="Grouper 7">
            <a:extLst>
              <a:ext uri="{FF2B5EF4-FFF2-40B4-BE49-F238E27FC236}">
                <a16:creationId xmlns:a16="http://schemas.microsoft.com/office/drawing/2014/main" id="{C5CDD71D-B291-5E4C-AF01-FAF7ED39516F}"/>
              </a:ext>
            </a:extLst>
          </p:cNvPr>
          <p:cNvGrpSpPr/>
          <p:nvPr/>
        </p:nvGrpSpPr>
        <p:grpSpPr>
          <a:xfrm>
            <a:off x="261148" y="2658368"/>
            <a:ext cx="1492364" cy="1326460"/>
            <a:chOff x="198178" y="2682240"/>
            <a:chExt cx="2744517" cy="1735544"/>
          </a:xfrm>
        </p:grpSpPr>
        <p:sp>
          <p:nvSpPr>
            <p:cNvPr id="9" name="Rectangle à coins arrondis 5">
              <a:extLst>
                <a:ext uri="{FF2B5EF4-FFF2-40B4-BE49-F238E27FC236}">
                  <a16:creationId xmlns:a16="http://schemas.microsoft.com/office/drawing/2014/main" id="{FC95C03A-BA47-6741-93E4-C23C56CEC88E}"/>
                </a:ext>
              </a:extLst>
            </p:cNvPr>
            <p:cNvSpPr/>
            <p:nvPr/>
          </p:nvSpPr>
          <p:spPr>
            <a:xfrm rot="20793224">
              <a:off x="198178" y="3114802"/>
              <a:ext cx="2654915" cy="1302982"/>
            </a:xfrm>
            <a:prstGeom prst="roundRect">
              <a:avLst>
                <a:gd name="adj" fmla="val 17918"/>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lumMod val="50000"/>
                      <a:lumOff val="50000"/>
                    </a:schemeClr>
                  </a:solidFill>
                  <a:latin typeface="Avenir Next" panose="020B0503020202020204" pitchFamily="34" charset="0"/>
                </a:rPr>
                <a:t>Néo-institutionnalisme en sociologie et sciences de gestion</a:t>
              </a:r>
            </a:p>
          </p:txBody>
        </p:sp>
        <p:sp>
          <p:nvSpPr>
            <p:cNvPr id="10" name="Arc 6">
              <a:extLst>
                <a:ext uri="{FF2B5EF4-FFF2-40B4-BE49-F238E27FC236}">
                  <a16:creationId xmlns:a16="http://schemas.microsoft.com/office/drawing/2014/main" id="{46D1B353-06BE-A74D-863D-B76DE2F48DB6}"/>
                </a:ext>
              </a:extLst>
            </p:cNvPr>
            <p:cNvSpPr/>
            <p:nvPr/>
          </p:nvSpPr>
          <p:spPr>
            <a:xfrm rot="18081850">
              <a:off x="2312775" y="2794000"/>
              <a:ext cx="741680" cy="518160"/>
            </a:xfrm>
            <a:prstGeom prst="arc">
              <a:avLst>
                <a:gd name="adj1" fmla="val 16200000"/>
                <a:gd name="adj2" fmla="val 858757"/>
              </a:avLst>
            </a:prstGeom>
            <a:ln>
              <a:solidFill>
                <a:schemeClr val="accent3"/>
              </a:solidFill>
              <a:head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Next" panose="020B0503020202020204" pitchFamily="34" charset="0"/>
              </a:endParaRPr>
            </a:p>
          </p:txBody>
        </p:sp>
      </p:grpSp>
      <p:grpSp>
        <p:nvGrpSpPr>
          <p:cNvPr id="11" name="Grouper 7">
            <a:extLst>
              <a:ext uri="{FF2B5EF4-FFF2-40B4-BE49-F238E27FC236}">
                <a16:creationId xmlns:a16="http://schemas.microsoft.com/office/drawing/2014/main" id="{255B9EC3-2440-184C-8C97-00F7C50BB707}"/>
              </a:ext>
            </a:extLst>
          </p:cNvPr>
          <p:cNvGrpSpPr/>
          <p:nvPr/>
        </p:nvGrpSpPr>
        <p:grpSpPr>
          <a:xfrm>
            <a:off x="628650" y="4263082"/>
            <a:ext cx="1710199" cy="1396732"/>
            <a:chOff x="380011" y="2682240"/>
            <a:chExt cx="2562684" cy="1560682"/>
          </a:xfrm>
        </p:grpSpPr>
        <p:sp>
          <p:nvSpPr>
            <p:cNvPr id="12" name="Rectangle à coins arrondis 5">
              <a:extLst>
                <a:ext uri="{FF2B5EF4-FFF2-40B4-BE49-F238E27FC236}">
                  <a16:creationId xmlns:a16="http://schemas.microsoft.com/office/drawing/2014/main" id="{3185EABF-F686-9A44-B8EB-E886529849D4}"/>
                </a:ext>
              </a:extLst>
            </p:cNvPr>
            <p:cNvSpPr/>
            <p:nvPr/>
          </p:nvSpPr>
          <p:spPr>
            <a:xfrm rot="20793224">
              <a:off x="380011" y="3092041"/>
              <a:ext cx="2096717" cy="1150881"/>
            </a:xfrm>
            <a:prstGeom prst="roundRect">
              <a:avLst>
                <a:gd name="adj" fmla="val 17918"/>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lumMod val="50000"/>
                      <a:lumOff val="50000"/>
                    </a:schemeClr>
                  </a:solidFill>
                  <a:latin typeface="Avenir Next" panose="020B0503020202020204" pitchFamily="34" charset="0"/>
                </a:rPr>
                <a:t>Sociologie économique</a:t>
              </a:r>
            </a:p>
          </p:txBody>
        </p:sp>
        <p:sp>
          <p:nvSpPr>
            <p:cNvPr id="13" name="Arc 6">
              <a:extLst>
                <a:ext uri="{FF2B5EF4-FFF2-40B4-BE49-F238E27FC236}">
                  <a16:creationId xmlns:a16="http://schemas.microsoft.com/office/drawing/2014/main" id="{0CD9F02E-E2EB-A848-9B9B-6D79E993E148}"/>
                </a:ext>
              </a:extLst>
            </p:cNvPr>
            <p:cNvSpPr/>
            <p:nvPr/>
          </p:nvSpPr>
          <p:spPr>
            <a:xfrm rot="18081850">
              <a:off x="2312775" y="2794000"/>
              <a:ext cx="741680" cy="518160"/>
            </a:xfrm>
            <a:prstGeom prst="arc">
              <a:avLst>
                <a:gd name="adj1" fmla="val 16200000"/>
                <a:gd name="adj2" fmla="val 858757"/>
              </a:avLst>
            </a:prstGeom>
            <a:ln>
              <a:solidFill>
                <a:schemeClr val="accent3"/>
              </a:solidFill>
              <a:head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latin typeface="Avenir Next" panose="020B0503020202020204" pitchFamily="34" charset="0"/>
              </a:endParaRPr>
            </a:p>
          </p:txBody>
        </p:sp>
      </p:grpSp>
      <p:sp>
        <p:nvSpPr>
          <p:cNvPr id="14" name="CuadroTexto 13">
            <a:extLst>
              <a:ext uri="{FF2B5EF4-FFF2-40B4-BE49-F238E27FC236}">
                <a16:creationId xmlns:a16="http://schemas.microsoft.com/office/drawing/2014/main" id="{713731E4-C825-1746-B85D-3C6737167372}"/>
              </a:ext>
            </a:extLst>
          </p:cNvPr>
          <p:cNvSpPr txBox="1"/>
          <p:nvPr/>
        </p:nvSpPr>
        <p:spPr>
          <a:xfrm>
            <a:off x="1885950" y="2514542"/>
            <a:ext cx="6629400" cy="1025922"/>
          </a:xfrm>
          <a:prstGeom prst="rect">
            <a:avLst/>
          </a:prstGeom>
          <a:noFill/>
        </p:spPr>
        <p:txBody>
          <a:bodyPr wrap="square" rtlCol="0">
            <a:spAutoFit/>
          </a:bodyPr>
          <a:lstStyle/>
          <a:p>
            <a:r>
              <a:rPr lang="fr-FR" sz="1600" dirty="0">
                <a:solidFill>
                  <a:schemeClr val="accent1"/>
                </a:solidFill>
                <a:latin typeface="Avenir Next" panose="020B0503020202020204" pitchFamily="34" charset="0"/>
              </a:rPr>
              <a:t>Complexité institutionnelle</a:t>
            </a:r>
            <a:r>
              <a:rPr lang="fr-FR" sz="1600" dirty="0">
                <a:latin typeface="Avenir Next" panose="020B0503020202020204" pitchFamily="34" charset="0"/>
              </a:rPr>
              <a:t> : logiques en conflit car mutuellement incompatibles </a:t>
            </a:r>
            <a:r>
              <a:rPr lang="fr-FR" sz="1600" baseline="-25000" dirty="0">
                <a:solidFill>
                  <a:schemeClr val="tx1">
                    <a:lumMod val="50000"/>
                    <a:lumOff val="50000"/>
                  </a:schemeClr>
                </a:solidFill>
                <a:latin typeface="Avenir Next" panose="020B0503020202020204" pitchFamily="34" charset="0"/>
              </a:rPr>
              <a:t>(Friedland &amp; Alford, 1991; Kraatz &amp; Block, 2008; Greenwood, Díaz, Li, &amp; Lorente, 2010 ; Kraatz &amp; Block, 2008 ; Châteaux Terrisse, 2012). </a:t>
            </a:r>
          </a:p>
          <a:p>
            <a:endParaRPr lang="es-ES" sz="1600" dirty="0">
              <a:latin typeface="Avenir Next" panose="020B0503020202020204" pitchFamily="34" charset="0"/>
            </a:endParaRPr>
          </a:p>
        </p:txBody>
      </p:sp>
      <p:sp>
        <p:nvSpPr>
          <p:cNvPr id="15" name="CuadroTexto 14">
            <a:extLst>
              <a:ext uri="{FF2B5EF4-FFF2-40B4-BE49-F238E27FC236}">
                <a16:creationId xmlns:a16="http://schemas.microsoft.com/office/drawing/2014/main" id="{920E2590-2CD1-4940-9B07-020B75659309}"/>
              </a:ext>
            </a:extLst>
          </p:cNvPr>
          <p:cNvSpPr txBox="1"/>
          <p:nvPr/>
        </p:nvSpPr>
        <p:spPr>
          <a:xfrm>
            <a:off x="1934345" y="3348347"/>
            <a:ext cx="6499565" cy="502702"/>
          </a:xfrm>
          <a:prstGeom prst="rect">
            <a:avLst/>
          </a:prstGeom>
          <a:noFill/>
        </p:spPr>
        <p:txBody>
          <a:bodyPr wrap="square" rtlCol="0">
            <a:spAutoFit/>
          </a:bodyPr>
          <a:lstStyle/>
          <a:p>
            <a:r>
              <a:rPr lang="fr-FR" sz="1600" dirty="0">
                <a:latin typeface="Avenir Next" panose="020B0503020202020204" pitchFamily="34" charset="0"/>
              </a:rPr>
              <a:t>Conception </a:t>
            </a:r>
            <a:r>
              <a:rPr lang="fr-FR" sz="1600" dirty="0">
                <a:solidFill>
                  <a:schemeClr val="accent1"/>
                </a:solidFill>
                <a:latin typeface="Avenir Next" panose="020B0503020202020204" pitchFamily="34" charset="0"/>
              </a:rPr>
              <a:t>substantive</a:t>
            </a:r>
            <a:r>
              <a:rPr lang="fr-FR" sz="1600" dirty="0">
                <a:latin typeface="Avenir Next" panose="020B0503020202020204" pitchFamily="34" charset="0"/>
              </a:rPr>
              <a:t> vs. </a:t>
            </a:r>
            <a:r>
              <a:rPr lang="fr-FR" sz="1600" dirty="0">
                <a:solidFill>
                  <a:schemeClr val="accent1"/>
                </a:solidFill>
                <a:latin typeface="Avenir Next" panose="020B0503020202020204" pitchFamily="34" charset="0"/>
              </a:rPr>
              <a:t>formelle</a:t>
            </a:r>
            <a:r>
              <a:rPr lang="fr-FR" sz="1600" dirty="0">
                <a:latin typeface="Avenir Next" panose="020B0503020202020204" pitchFamily="34" charset="0"/>
              </a:rPr>
              <a:t> de l'économie </a:t>
            </a:r>
            <a:r>
              <a:rPr lang="fr-FR" sz="1600" baseline="-25000" dirty="0">
                <a:solidFill>
                  <a:schemeClr val="tx1">
                    <a:lumMod val="50000"/>
                    <a:lumOff val="50000"/>
                  </a:schemeClr>
                </a:solidFill>
                <a:latin typeface="Avenir Next" panose="020B0503020202020204" pitchFamily="34" charset="0"/>
              </a:rPr>
              <a:t>(Polanyi, 1945 ; 1983 ; Hinkelammert &amp; Mora, 2003)</a:t>
            </a:r>
          </a:p>
        </p:txBody>
      </p:sp>
      <p:sp>
        <p:nvSpPr>
          <p:cNvPr id="19" name="Titre 1">
            <a:extLst>
              <a:ext uri="{FF2B5EF4-FFF2-40B4-BE49-F238E27FC236}">
                <a16:creationId xmlns:a16="http://schemas.microsoft.com/office/drawing/2014/main" id="{D19161C0-2098-A04B-B439-A7B964F38B5E}"/>
              </a:ext>
            </a:extLst>
          </p:cNvPr>
          <p:cNvSpPr txBox="1">
            <a:spLocks/>
          </p:cNvSpPr>
          <p:nvPr/>
        </p:nvSpPr>
        <p:spPr>
          <a:xfrm>
            <a:off x="781050" y="522243"/>
            <a:ext cx="7886700" cy="1053471"/>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200" b="0" i="0" kern="1200" baseline="0">
                <a:solidFill>
                  <a:schemeClr val="tx1"/>
                </a:solidFill>
                <a:latin typeface="Avenir Next" charset="0"/>
                <a:ea typeface="Avenir Next" charset="0"/>
                <a:cs typeface="Avenir Next" charset="0"/>
              </a:defRPr>
            </a:lvl1pPr>
          </a:lstStyle>
          <a:p>
            <a:endParaRPr lang="fr-FR" sz="2500" dirty="0">
              <a:solidFill>
                <a:schemeClr val="bg1">
                  <a:lumMod val="50000"/>
                </a:schemeClr>
              </a:solidFill>
            </a:endParaRPr>
          </a:p>
        </p:txBody>
      </p:sp>
    </p:spTree>
    <p:extLst>
      <p:ext uri="{BB962C8B-B14F-4D97-AF65-F5344CB8AC3E}">
        <p14:creationId xmlns:p14="http://schemas.microsoft.com/office/powerpoint/2010/main" val="96779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D98D0-094D-9747-92D0-05B709FDCE08}"/>
              </a:ext>
            </a:extLst>
          </p:cNvPr>
          <p:cNvSpPr>
            <a:spLocks noGrp="1"/>
          </p:cNvSpPr>
          <p:nvPr>
            <p:ph type="title"/>
          </p:nvPr>
        </p:nvSpPr>
        <p:spPr/>
        <p:txBody>
          <a:bodyPr/>
          <a:lstStyle/>
          <a:p>
            <a:r>
              <a:rPr lang="fr-FR" dirty="0">
                <a:solidFill>
                  <a:schemeClr val="bg1">
                    <a:lumMod val="50000"/>
                  </a:schemeClr>
                </a:solidFill>
              </a:rPr>
              <a:t>Analyse des tensions</a:t>
            </a:r>
            <a:br>
              <a:rPr lang="fr-FR" dirty="0"/>
            </a:br>
            <a:r>
              <a:rPr lang="fr-FR" dirty="0"/>
              <a:t>Analyse de cas: méthodologie</a:t>
            </a:r>
            <a:endParaRPr lang="es-ES" dirty="0"/>
          </a:p>
        </p:txBody>
      </p:sp>
      <p:sp>
        <p:nvSpPr>
          <p:cNvPr id="3" name="Marcador de contenido 2">
            <a:extLst>
              <a:ext uri="{FF2B5EF4-FFF2-40B4-BE49-F238E27FC236}">
                <a16:creationId xmlns:a16="http://schemas.microsoft.com/office/drawing/2014/main" id="{4A0652E8-0399-114F-A713-73CA248D9622}"/>
              </a:ext>
            </a:extLst>
          </p:cNvPr>
          <p:cNvSpPr>
            <a:spLocks noGrp="1"/>
          </p:cNvSpPr>
          <p:nvPr>
            <p:ph idx="1"/>
          </p:nvPr>
        </p:nvSpPr>
        <p:spPr/>
        <p:txBody>
          <a:bodyPr>
            <a:normAutofit/>
          </a:bodyPr>
          <a:lstStyle/>
          <a:p>
            <a:pPr>
              <a:spcBef>
                <a:spcPts val="600"/>
              </a:spcBef>
              <a:spcAft>
                <a:spcPts val="600"/>
              </a:spcAft>
            </a:pPr>
            <a:r>
              <a:rPr lang="fr-FR" sz="2000" dirty="0">
                <a:latin typeface="Avenir Next" panose="020B0503020202020204" pitchFamily="34" charset="0"/>
                <a:ea typeface="Open Sans" panose="020B0606030504020204" pitchFamily="34" charset="0"/>
                <a:cs typeface="Open Sans" panose="020B0606030504020204" pitchFamily="34" charset="0"/>
              </a:rPr>
              <a:t>64 entretiens semi-structurés (2015-2017) :</a:t>
            </a:r>
          </a:p>
          <a:p>
            <a:pPr lvl="1">
              <a:spcBef>
                <a:spcPts val="600"/>
              </a:spcBef>
              <a:spcAft>
                <a:spcPts val="600"/>
              </a:spcAft>
            </a:pPr>
            <a:r>
              <a:rPr lang="fr-FR" sz="1800" dirty="0">
                <a:solidFill>
                  <a:schemeClr val="accent1"/>
                </a:solidFill>
                <a:latin typeface="Avenir Next" panose="020B0503020202020204" pitchFamily="34" charset="0"/>
                <a:ea typeface="Open Sans" panose="020B0606030504020204" pitchFamily="34" charset="0"/>
                <a:cs typeface="Open Sans" panose="020B0606030504020204" pitchFamily="34" charset="0"/>
              </a:rPr>
              <a:t>18 organisations de base</a:t>
            </a:r>
            <a:br>
              <a:rPr lang="fr-FR" sz="1800" dirty="0">
                <a:latin typeface="Avenir Next" panose="020B0503020202020204" pitchFamily="34" charset="0"/>
                <a:ea typeface="Open Sans" panose="020B0606030504020204" pitchFamily="34" charset="0"/>
                <a:cs typeface="Open Sans" panose="020B0606030504020204" pitchFamily="34" charset="0"/>
              </a:rPr>
            </a:br>
            <a:r>
              <a:rPr lang="fr-FR" sz="1600" dirty="0">
                <a:latin typeface="Avenir Next" panose="020B0503020202020204" pitchFamily="34" charset="0"/>
                <a:ea typeface="Open Sans" panose="020B0606030504020204" pitchFamily="34" charset="0"/>
                <a:cs typeface="Open Sans" panose="020B0606030504020204" pitchFamily="34" charset="0"/>
              </a:rPr>
              <a:t>Coopératives [2], organisations communautaires [3] organisation engagée dans un mouvement social [1], associations [12] </a:t>
            </a:r>
          </a:p>
          <a:p>
            <a:pPr lvl="1">
              <a:spcBef>
                <a:spcPts val="600"/>
              </a:spcBef>
              <a:spcAft>
                <a:spcPts val="600"/>
              </a:spcAft>
            </a:pPr>
            <a:r>
              <a:rPr lang="fr-FR" sz="1800" dirty="0">
                <a:latin typeface="Avenir Next" panose="020B0503020202020204" pitchFamily="34" charset="0"/>
                <a:ea typeface="Open Sans" panose="020B0606030504020204" pitchFamily="34" charset="0"/>
                <a:cs typeface="Open Sans" panose="020B0606030504020204" pitchFamily="34" charset="0"/>
              </a:rPr>
              <a:t>Secteurs d’activité : </a:t>
            </a:r>
            <a:br>
              <a:rPr lang="fr-FR" dirty="0">
                <a:latin typeface="Avenir Next" panose="020B0503020202020204" pitchFamily="34" charset="0"/>
                <a:ea typeface="Open Sans" panose="020B0606030504020204" pitchFamily="34" charset="0"/>
                <a:cs typeface="Open Sans" panose="020B0606030504020204" pitchFamily="34" charset="0"/>
              </a:rPr>
            </a:br>
            <a:r>
              <a:rPr lang="fr-FR" sz="1600" dirty="0">
                <a:latin typeface="Avenir Next" panose="020B0503020202020204" pitchFamily="34" charset="0"/>
                <a:ea typeface="Open Sans" panose="020B0606030504020204" pitchFamily="34" charset="0"/>
                <a:cs typeface="Open Sans" panose="020B0606030504020204" pitchFamily="34" charset="0"/>
              </a:rPr>
              <a:t>Production d’aliments, fabrication textile et services de traiteur et nettoyage</a:t>
            </a:r>
          </a:p>
          <a:p>
            <a:pPr lvl="1">
              <a:spcBef>
                <a:spcPts val="600"/>
              </a:spcBef>
              <a:spcAft>
                <a:spcPts val="600"/>
              </a:spcAft>
            </a:pPr>
            <a:r>
              <a:rPr lang="fr-FR" sz="1600" dirty="0">
                <a:latin typeface="Avenir Next" panose="020B0503020202020204" pitchFamily="34" charset="0"/>
                <a:ea typeface="Open Sans" panose="020B0606030504020204" pitchFamily="34" charset="0"/>
                <a:cs typeface="Open Sans" panose="020B0606030504020204" pitchFamily="34" charset="0"/>
              </a:rPr>
              <a:t>Marchés publics devenus la principale source de revenus (moyenne = 83,4 %).</a:t>
            </a:r>
          </a:p>
          <a:p>
            <a:pPr lvl="1">
              <a:spcBef>
                <a:spcPts val="600"/>
              </a:spcBef>
              <a:spcAft>
                <a:spcPts val="600"/>
              </a:spcAft>
            </a:pPr>
            <a:r>
              <a:rPr lang="fr-FR" sz="1800" dirty="0">
                <a:solidFill>
                  <a:schemeClr val="accent1"/>
                </a:solidFill>
                <a:latin typeface="Avenir Next" panose="020B0503020202020204" pitchFamily="34" charset="0"/>
                <a:ea typeface="Open Sans" panose="020B0606030504020204" pitchFamily="34" charset="0"/>
                <a:cs typeface="Open Sans" panose="020B0606030504020204" pitchFamily="34" charset="0"/>
              </a:rPr>
              <a:t>14 autorités publiques</a:t>
            </a:r>
          </a:p>
          <a:p>
            <a:pPr lvl="1">
              <a:spcBef>
                <a:spcPts val="600"/>
              </a:spcBef>
              <a:spcAft>
                <a:spcPts val="600"/>
              </a:spcAft>
            </a:pPr>
            <a:r>
              <a:rPr lang="fr-FR" sz="1800" dirty="0">
                <a:solidFill>
                  <a:schemeClr val="accent1"/>
                </a:solidFill>
                <a:latin typeface="Avenir Next" panose="020B0503020202020204" pitchFamily="34" charset="0"/>
                <a:ea typeface="Open Sans" panose="020B0606030504020204" pitchFamily="34" charset="0"/>
                <a:cs typeface="Open Sans" panose="020B0606030504020204" pitchFamily="34" charset="0"/>
              </a:rPr>
              <a:t>8 structures intermédiaires : </a:t>
            </a:r>
            <a:r>
              <a:rPr lang="fr-FR" sz="1600" dirty="0">
                <a:latin typeface="Avenir Next" panose="020B0503020202020204" pitchFamily="34" charset="0"/>
                <a:ea typeface="Open Sans" panose="020B0606030504020204" pitchFamily="34" charset="0"/>
                <a:cs typeface="Open Sans" panose="020B0606030504020204" pitchFamily="34" charset="0"/>
              </a:rPr>
              <a:t>organisations faîtières, mouvement social et réseaux d’appui à l’économie solidaire</a:t>
            </a:r>
          </a:p>
          <a:p>
            <a:pPr>
              <a:spcBef>
                <a:spcPts val="600"/>
              </a:spcBef>
              <a:spcAft>
                <a:spcPts val="600"/>
              </a:spcAft>
            </a:pPr>
            <a:r>
              <a:rPr lang="fr-FR" sz="1700" dirty="0">
                <a:latin typeface="Avenir Next" panose="020B0503020202020204" pitchFamily="34" charset="0"/>
                <a:ea typeface="Open Sans" panose="020B0606030504020204" pitchFamily="34" charset="0"/>
                <a:cs typeface="Open Sans" panose="020B0606030504020204" pitchFamily="34" charset="0"/>
              </a:rPr>
              <a:t>+ Analyse documentaire </a:t>
            </a:r>
          </a:p>
          <a:p>
            <a:pPr>
              <a:spcBef>
                <a:spcPts val="600"/>
              </a:spcBef>
              <a:spcAft>
                <a:spcPts val="600"/>
              </a:spcAft>
            </a:pPr>
            <a:r>
              <a:rPr lang="fr-FR" sz="1700" dirty="0">
                <a:latin typeface="Avenir Next" panose="020B0503020202020204" pitchFamily="34" charset="0"/>
                <a:ea typeface="Open Sans" panose="020B0606030504020204" pitchFamily="34" charset="0"/>
                <a:cs typeface="Open Sans" panose="020B0606030504020204" pitchFamily="34" charset="0"/>
              </a:rPr>
              <a:t>+ Observation participante (assemblées, processus productifs…)</a:t>
            </a:r>
          </a:p>
        </p:txBody>
      </p:sp>
      <p:sp>
        <p:nvSpPr>
          <p:cNvPr id="4" name="Titre 1">
            <a:extLst>
              <a:ext uri="{FF2B5EF4-FFF2-40B4-BE49-F238E27FC236}">
                <a16:creationId xmlns:a16="http://schemas.microsoft.com/office/drawing/2014/main" id="{A53925D3-0382-8346-AC6A-3C20C7C3F228}"/>
              </a:ext>
            </a:extLst>
          </p:cNvPr>
          <p:cNvSpPr txBox="1">
            <a:spLocks/>
          </p:cNvSpPr>
          <p:nvPr/>
        </p:nvSpPr>
        <p:spPr>
          <a:xfrm>
            <a:off x="781050" y="522243"/>
            <a:ext cx="7886700" cy="1053471"/>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200" b="0" i="0" kern="1200" baseline="0">
                <a:solidFill>
                  <a:schemeClr val="tx1"/>
                </a:solidFill>
                <a:latin typeface="Avenir Next" charset="0"/>
                <a:ea typeface="Avenir Next" charset="0"/>
                <a:cs typeface="Avenir Next" charset="0"/>
              </a:defRPr>
            </a:lvl1pPr>
          </a:lstStyle>
          <a:p>
            <a:endParaRPr lang="fr-FR" dirty="0">
              <a:solidFill>
                <a:schemeClr val="bg1">
                  <a:lumMod val="50000"/>
                </a:schemeClr>
              </a:solidFill>
            </a:endParaRPr>
          </a:p>
        </p:txBody>
      </p:sp>
    </p:spTree>
    <p:extLst>
      <p:ext uri="{BB962C8B-B14F-4D97-AF65-F5344CB8AC3E}">
        <p14:creationId xmlns:p14="http://schemas.microsoft.com/office/powerpoint/2010/main" val="3907647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B4347D-2D04-E943-8AE7-2A88C2EB91C6}"/>
              </a:ext>
            </a:extLst>
          </p:cNvPr>
          <p:cNvSpPr>
            <a:spLocks noGrp="1"/>
          </p:cNvSpPr>
          <p:nvPr>
            <p:ph type="title"/>
          </p:nvPr>
        </p:nvSpPr>
        <p:spPr/>
        <p:txBody>
          <a:bodyPr/>
          <a:lstStyle/>
          <a:p>
            <a:r>
              <a:rPr lang="fr-FR" dirty="0">
                <a:solidFill>
                  <a:schemeClr val="bg1">
                    <a:lumMod val="50000"/>
                  </a:schemeClr>
                </a:solidFill>
              </a:rPr>
              <a:t>Analyse des tensions · Effets</a:t>
            </a:r>
            <a:br>
              <a:rPr lang="fr-FR" dirty="0"/>
            </a:br>
            <a:r>
              <a:rPr lang="fr-FR" dirty="0"/>
              <a:t>Critère de capacité de production</a:t>
            </a:r>
            <a:endParaRPr lang="es-ES" dirty="0"/>
          </a:p>
        </p:txBody>
      </p:sp>
      <p:graphicFrame>
        <p:nvGraphicFramePr>
          <p:cNvPr id="7" name="Marcador de contenido 6">
            <a:extLst>
              <a:ext uri="{FF2B5EF4-FFF2-40B4-BE49-F238E27FC236}">
                <a16:creationId xmlns:a16="http://schemas.microsoft.com/office/drawing/2014/main" id="{4C033986-2839-8F47-8438-B0BE4937BC1C}"/>
              </a:ext>
            </a:extLst>
          </p:cNvPr>
          <p:cNvGraphicFramePr>
            <a:graphicFrameLocks noGrp="1"/>
          </p:cNvGraphicFramePr>
          <p:nvPr>
            <p:ph idx="1"/>
            <p:extLst>
              <p:ext uri="{D42A27DB-BD31-4B8C-83A1-F6EECF244321}">
                <p14:modId xmlns:p14="http://schemas.microsoft.com/office/powerpoint/2010/main" val="2797942516"/>
              </p:ext>
            </p:extLst>
          </p:nvPr>
        </p:nvGraphicFramePr>
        <p:xfrm>
          <a:off x="590309" y="2031999"/>
          <a:ext cx="8077442" cy="4484548"/>
        </p:xfrm>
        <a:graphic>
          <a:graphicData uri="http://schemas.openxmlformats.org/drawingml/2006/table">
            <a:tbl>
              <a:tblPr firstRow="1" bandRow="1">
                <a:tableStyleId>{5940675A-B579-460E-94D1-54222C63F5DA}</a:tableStyleId>
              </a:tblPr>
              <a:tblGrid>
                <a:gridCol w="2373721">
                  <a:extLst>
                    <a:ext uri="{9D8B030D-6E8A-4147-A177-3AD203B41FA5}">
                      <a16:colId xmlns:a16="http://schemas.microsoft.com/office/drawing/2014/main" val="55609068"/>
                    </a:ext>
                  </a:extLst>
                </a:gridCol>
                <a:gridCol w="2609157">
                  <a:extLst>
                    <a:ext uri="{9D8B030D-6E8A-4147-A177-3AD203B41FA5}">
                      <a16:colId xmlns:a16="http://schemas.microsoft.com/office/drawing/2014/main" val="3978265685"/>
                    </a:ext>
                  </a:extLst>
                </a:gridCol>
                <a:gridCol w="3094564">
                  <a:extLst>
                    <a:ext uri="{9D8B030D-6E8A-4147-A177-3AD203B41FA5}">
                      <a16:colId xmlns:a16="http://schemas.microsoft.com/office/drawing/2014/main" val="1945335931"/>
                    </a:ext>
                  </a:extLst>
                </a:gridCol>
              </a:tblGrid>
              <a:tr h="586710">
                <a:tc rowSpan="2">
                  <a:txBody>
                    <a:bodyPr/>
                    <a:lstStyle/>
                    <a:p>
                      <a:pPr algn="ctr"/>
                      <a:r>
                        <a:rPr lang="fr-FR" sz="1800" b="0" noProof="0" dirty="0">
                          <a:solidFill>
                            <a:schemeClr val="tx1"/>
                          </a:solidFill>
                          <a:latin typeface="Avenir Next" panose="020B0503020202020204" pitchFamily="34" charset="0"/>
                        </a:rPr>
                        <a:t>Prescription</a:t>
                      </a:r>
                    </a:p>
                  </a:txBody>
                  <a:tcPr marL="111131" marR="111131" anchor="ctr">
                    <a:solidFill>
                      <a:schemeClr val="bg1">
                        <a:lumMod val="85000"/>
                      </a:schemeClr>
                    </a:solidFill>
                  </a:tcPr>
                </a:tc>
                <a:tc rowSpan="2">
                  <a:txBody>
                    <a:bodyPr/>
                    <a:lstStyle/>
                    <a:p>
                      <a:pPr algn="ctr"/>
                      <a:r>
                        <a:rPr lang="fr-FR" sz="1800" b="0" noProof="0" dirty="0">
                          <a:solidFill>
                            <a:schemeClr val="tx1"/>
                          </a:solidFill>
                          <a:latin typeface="Avenir Next" panose="020B0503020202020204" pitchFamily="34" charset="0"/>
                        </a:rPr>
                        <a:t>Rationalité</a:t>
                      </a:r>
                    </a:p>
                  </a:txBody>
                  <a:tcPr marL="111131" marR="111131" anchor="ctr">
                    <a:solidFill>
                      <a:schemeClr val="bg1">
                        <a:lumMod val="85000"/>
                      </a:schemeClr>
                    </a:solidFill>
                  </a:tcPr>
                </a:tc>
                <a:tc>
                  <a:txBody>
                    <a:bodyPr/>
                    <a:lstStyle/>
                    <a:p>
                      <a:pPr algn="ctr"/>
                      <a:r>
                        <a:rPr lang="fr-FR" sz="1800" b="0" noProof="0" dirty="0">
                          <a:solidFill>
                            <a:schemeClr val="tx1"/>
                          </a:solidFill>
                          <a:latin typeface="Avenir Next" panose="020B0503020202020204" pitchFamily="34" charset="0"/>
                        </a:rPr>
                        <a:t>Effets / implications</a:t>
                      </a:r>
                    </a:p>
                  </a:txBody>
                  <a:tcPr marL="111131" marR="111131" anchor="ctr">
                    <a:solidFill>
                      <a:schemeClr val="bg1">
                        <a:lumMod val="85000"/>
                      </a:schemeClr>
                    </a:solidFill>
                  </a:tcPr>
                </a:tc>
                <a:extLst>
                  <a:ext uri="{0D108BD9-81ED-4DB2-BD59-A6C34878D82A}">
                    <a16:rowId xmlns:a16="http://schemas.microsoft.com/office/drawing/2014/main" val="268814716"/>
                  </a:ext>
                </a:extLst>
              </a:tr>
              <a:tr h="401839">
                <a:tc vMerge="1">
                  <a:txBody>
                    <a:bodyPr/>
                    <a:lstStyle/>
                    <a:p>
                      <a:endParaRPr lang="fr-FR" sz="1400" noProof="0" dirty="0">
                        <a:latin typeface="Avenir Next" panose="020B0503020202020204" pitchFamily="34" charset="0"/>
                      </a:endParaRPr>
                    </a:p>
                  </a:txBody>
                  <a:tcPr marL="108782" marR="108782"/>
                </a:tc>
                <a:tc vMerge="1">
                  <a:txBody>
                    <a:bodyPr/>
                    <a:lstStyle/>
                    <a:p>
                      <a:endParaRPr lang="fr-FR" sz="1400" noProof="0" dirty="0">
                        <a:latin typeface="Avenir Next" panose="020B0503020202020204" pitchFamily="34" charset="0"/>
                      </a:endParaRPr>
                    </a:p>
                  </a:txBody>
                  <a:tcPr marL="108782" marR="108782"/>
                </a:tc>
                <a:tc>
                  <a:txBody>
                    <a:bodyPr/>
                    <a:lstStyle/>
                    <a:p>
                      <a:pPr algn="ctr"/>
                      <a:r>
                        <a:rPr lang="fr-FR" sz="1800" b="0" noProof="0" dirty="0">
                          <a:solidFill>
                            <a:schemeClr val="tx1"/>
                          </a:solidFill>
                          <a:latin typeface="Avenir Next" panose="020B0503020202020204" pitchFamily="34" charset="0"/>
                        </a:rPr>
                        <a:t>Production</a:t>
                      </a:r>
                    </a:p>
                  </a:txBody>
                  <a:tcPr marL="111131" marR="111131" anchor="ctr">
                    <a:solidFill>
                      <a:schemeClr val="bg1">
                        <a:lumMod val="85000"/>
                      </a:schemeClr>
                    </a:solidFill>
                  </a:tcPr>
                </a:tc>
                <a:extLst>
                  <a:ext uri="{0D108BD9-81ED-4DB2-BD59-A6C34878D82A}">
                    <a16:rowId xmlns:a16="http://schemas.microsoft.com/office/drawing/2014/main" val="2105504765"/>
                  </a:ext>
                </a:extLst>
              </a:tr>
              <a:tr h="3495999">
                <a:tc>
                  <a:txBody>
                    <a:bodyPr/>
                    <a:lstStyle/>
                    <a:p>
                      <a:r>
                        <a:rPr lang="fr-FR" sz="1800" noProof="0" dirty="0">
                          <a:latin typeface="Avenir Next" panose="020B0503020202020204" pitchFamily="34" charset="0"/>
                        </a:rPr>
                        <a:t>Disponibilité </a:t>
                      </a:r>
                      <a:r>
                        <a:rPr lang="fr-FR" sz="1800" noProof="0" dirty="0">
                          <a:solidFill>
                            <a:schemeClr val="tx1"/>
                          </a:solidFill>
                          <a:latin typeface="Avenir Next" panose="020B0503020202020204" pitchFamily="34" charset="0"/>
                        </a:rPr>
                        <a:t>d’équipement </a:t>
                      </a:r>
                      <a:r>
                        <a:rPr lang="fr-FR" sz="1800" noProof="0" dirty="0">
                          <a:solidFill>
                            <a:schemeClr val="accent1"/>
                          </a:solidFill>
                          <a:latin typeface="Avenir Next" panose="020B0503020202020204" pitchFamily="34" charset="0"/>
                        </a:rPr>
                        <a:t>industriel</a:t>
                      </a:r>
                    </a:p>
                  </a:txBody>
                  <a:tcPr marL="111131" marR="11113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noProof="0" dirty="0">
                          <a:solidFill>
                            <a:schemeClr val="tx1"/>
                          </a:solidFill>
                          <a:latin typeface="Avenir Next" panose="020B0503020202020204" pitchFamily="34" charset="0"/>
                        </a:rPr>
                        <a:t>Impératif de </a:t>
                      </a:r>
                      <a:r>
                        <a:rPr lang="fr-FR" sz="1800" b="1" noProof="0" dirty="0">
                          <a:solidFill>
                            <a:schemeClr val="accent1"/>
                          </a:solidFill>
                          <a:latin typeface="Avenir Next" panose="020B0503020202020204" pitchFamily="34" charset="0"/>
                        </a:rPr>
                        <a:t>technification</a:t>
                      </a:r>
                    </a:p>
                  </a:txBody>
                  <a:tcPr marL="111131" marR="11113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latin typeface="Avenir Next" panose="020B0503020202020204" pitchFamily="34" charset="0"/>
                        </a:rPr>
                        <a:t>Augmentation du </a:t>
                      </a:r>
                      <a:r>
                        <a:rPr lang="fr-FR" sz="1800" dirty="0">
                          <a:solidFill>
                            <a:schemeClr val="accent1"/>
                          </a:solidFill>
                          <a:latin typeface="Avenir Next" panose="020B0503020202020204" pitchFamily="34" charset="0"/>
                        </a:rPr>
                        <a:t>capital</a:t>
                      </a:r>
                      <a:r>
                        <a:rPr lang="fr-FR" sz="1800" dirty="0">
                          <a:latin typeface="Avenir Next" panose="020B0503020202020204" pitchFamily="34" charset="0"/>
                        </a:rPr>
                        <a:t> au détriment du </a:t>
                      </a:r>
                      <a:r>
                        <a:rPr lang="fr-FR" sz="1800" dirty="0">
                          <a:solidFill>
                            <a:schemeClr val="accent1"/>
                          </a:solidFill>
                          <a:latin typeface="Avenir Next" panose="020B0503020202020204" pitchFamily="34" charset="0"/>
                        </a:rPr>
                        <a:t>travail</a:t>
                      </a:r>
                      <a:r>
                        <a:rPr lang="fr-FR" sz="1800" dirty="0">
                          <a:latin typeface="Avenir Next" panose="020B0503020202020204" pitchFamily="34" charset="0"/>
                        </a:rPr>
                        <a:t> (rémunération et cotisations à la sécurité sociale des membres) lors de la répartition des revenus et des excédents.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latin typeface="Avenir Next" panose="020B0503020202020204" pitchFamily="34" charset="0"/>
                        </a:rPr>
                        <a:t>→ </a:t>
                      </a:r>
                      <a:r>
                        <a:rPr lang="fr-FR" sz="1800" dirty="0" err="1">
                          <a:solidFill>
                            <a:schemeClr val="accent1"/>
                          </a:solidFill>
                          <a:latin typeface="Avenir Next" panose="020B0503020202020204" pitchFamily="34" charset="0"/>
                        </a:rPr>
                        <a:t>Org</a:t>
                      </a:r>
                      <a:r>
                        <a:rPr lang="fr-FR" sz="1800" dirty="0">
                          <a:solidFill>
                            <a:schemeClr val="accent1"/>
                          </a:solidFill>
                          <a:latin typeface="Avenir Next" panose="020B0503020202020204" pitchFamily="34" charset="0"/>
                        </a:rPr>
                        <a:t>. d’artisanes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accent1"/>
                          </a:solidFill>
                          <a:latin typeface="Avenir Next" panose="020B0503020202020204" pitchFamily="34" charset="0"/>
                        </a:rPr>
                        <a:t>(fabrication textile)</a:t>
                      </a:r>
                    </a:p>
                  </a:txBody>
                  <a:tcPr marL="111131" marR="111131" anchor="ctr"/>
                </a:tc>
                <a:extLst>
                  <a:ext uri="{0D108BD9-81ED-4DB2-BD59-A6C34878D82A}">
                    <a16:rowId xmlns:a16="http://schemas.microsoft.com/office/drawing/2014/main" val="2128662657"/>
                  </a:ext>
                </a:extLst>
              </a:tr>
            </a:tbl>
          </a:graphicData>
        </a:graphic>
      </p:graphicFrame>
      <p:sp>
        <p:nvSpPr>
          <p:cNvPr id="9" name="Titre 1">
            <a:extLst>
              <a:ext uri="{FF2B5EF4-FFF2-40B4-BE49-F238E27FC236}">
                <a16:creationId xmlns:a16="http://schemas.microsoft.com/office/drawing/2014/main" id="{72AEB022-E170-A54E-B7AE-F1833C732E7F}"/>
              </a:ext>
            </a:extLst>
          </p:cNvPr>
          <p:cNvSpPr txBox="1">
            <a:spLocks/>
          </p:cNvSpPr>
          <p:nvPr/>
        </p:nvSpPr>
        <p:spPr>
          <a:xfrm>
            <a:off x="781050" y="522243"/>
            <a:ext cx="7886700" cy="1053471"/>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200" b="0" i="0" kern="1200" baseline="0">
                <a:solidFill>
                  <a:schemeClr val="tx1"/>
                </a:solidFill>
                <a:latin typeface="Avenir Next" charset="0"/>
                <a:ea typeface="Avenir Next" charset="0"/>
                <a:cs typeface="Avenir Next" charset="0"/>
              </a:defRPr>
            </a:lvl1pPr>
          </a:lstStyle>
          <a:p>
            <a:endParaRPr lang="fr-FR" dirty="0">
              <a:solidFill>
                <a:schemeClr val="bg1">
                  <a:lumMod val="50000"/>
                </a:schemeClr>
              </a:solidFill>
            </a:endParaRPr>
          </a:p>
        </p:txBody>
      </p:sp>
    </p:spTree>
    <p:extLst>
      <p:ext uri="{BB962C8B-B14F-4D97-AF65-F5344CB8AC3E}">
        <p14:creationId xmlns:p14="http://schemas.microsoft.com/office/powerpoint/2010/main" val="415273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E31ABF-4E46-634F-BC90-70B6E0158563}"/>
              </a:ext>
            </a:extLst>
          </p:cNvPr>
          <p:cNvSpPr>
            <a:spLocks noGrp="1"/>
          </p:cNvSpPr>
          <p:nvPr>
            <p:ph type="title"/>
          </p:nvPr>
        </p:nvSpPr>
        <p:spPr/>
        <p:txBody>
          <a:bodyPr/>
          <a:lstStyle/>
          <a:p>
            <a:r>
              <a:rPr lang="fr-FR" dirty="0">
                <a:solidFill>
                  <a:schemeClr val="bg1">
                    <a:lumMod val="50000"/>
                  </a:schemeClr>
                </a:solidFill>
              </a:rPr>
              <a:t>Analyse des tensions · Effets</a:t>
            </a:r>
            <a:br>
              <a:rPr lang="fr-FR" dirty="0"/>
            </a:br>
            <a:r>
              <a:rPr lang="fr-FR" dirty="0"/>
              <a:t>Critère de capacité de production</a:t>
            </a:r>
            <a:endParaRPr lang="es-ES" dirty="0"/>
          </a:p>
        </p:txBody>
      </p:sp>
      <p:graphicFrame>
        <p:nvGraphicFramePr>
          <p:cNvPr id="7" name="Marcador de contenido 6">
            <a:extLst>
              <a:ext uri="{FF2B5EF4-FFF2-40B4-BE49-F238E27FC236}">
                <a16:creationId xmlns:a16="http://schemas.microsoft.com/office/drawing/2014/main" id="{4C033986-2839-8F47-8438-B0BE4937BC1C}"/>
              </a:ext>
            </a:extLst>
          </p:cNvPr>
          <p:cNvGraphicFramePr>
            <a:graphicFrameLocks noGrp="1"/>
          </p:cNvGraphicFramePr>
          <p:nvPr>
            <p:ph idx="1"/>
            <p:extLst>
              <p:ext uri="{D42A27DB-BD31-4B8C-83A1-F6EECF244321}">
                <p14:modId xmlns:p14="http://schemas.microsoft.com/office/powerpoint/2010/main" val="1773761068"/>
              </p:ext>
            </p:extLst>
          </p:nvPr>
        </p:nvGraphicFramePr>
        <p:xfrm>
          <a:off x="628650" y="2032000"/>
          <a:ext cx="7886550" cy="4614794"/>
        </p:xfrm>
        <a:graphic>
          <a:graphicData uri="http://schemas.openxmlformats.org/drawingml/2006/table">
            <a:tbl>
              <a:tblPr firstRow="1" bandRow="1">
                <a:tableStyleId>{5940675A-B579-460E-94D1-54222C63F5DA}</a:tableStyleId>
              </a:tblPr>
              <a:tblGrid>
                <a:gridCol w="1624491">
                  <a:extLst>
                    <a:ext uri="{9D8B030D-6E8A-4147-A177-3AD203B41FA5}">
                      <a16:colId xmlns:a16="http://schemas.microsoft.com/office/drawing/2014/main" val="55609068"/>
                    </a:ext>
                  </a:extLst>
                </a:gridCol>
                <a:gridCol w="2220553">
                  <a:extLst>
                    <a:ext uri="{9D8B030D-6E8A-4147-A177-3AD203B41FA5}">
                      <a16:colId xmlns:a16="http://schemas.microsoft.com/office/drawing/2014/main" val="3978265685"/>
                    </a:ext>
                  </a:extLst>
                </a:gridCol>
                <a:gridCol w="1978653">
                  <a:extLst>
                    <a:ext uri="{9D8B030D-6E8A-4147-A177-3AD203B41FA5}">
                      <a16:colId xmlns:a16="http://schemas.microsoft.com/office/drawing/2014/main" val="1945335931"/>
                    </a:ext>
                  </a:extLst>
                </a:gridCol>
                <a:gridCol w="2062853">
                  <a:extLst>
                    <a:ext uri="{9D8B030D-6E8A-4147-A177-3AD203B41FA5}">
                      <a16:colId xmlns:a16="http://schemas.microsoft.com/office/drawing/2014/main" val="581319216"/>
                    </a:ext>
                  </a:extLst>
                </a:gridCol>
              </a:tblGrid>
              <a:tr h="469301">
                <a:tc rowSpan="2">
                  <a:txBody>
                    <a:bodyPr/>
                    <a:lstStyle/>
                    <a:p>
                      <a:pPr marL="0" algn="ctr" defTabSz="914400" rtl="0" eaLnBrk="1" latinLnBrk="0" hangingPunct="1"/>
                      <a:r>
                        <a:rPr lang="fr-FR" sz="1800" b="0" kern="1200" noProof="0" dirty="0">
                          <a:solidFill>
                            <a:schemeClr val="tx1"/>
                          </a:solidFill>
                          <a:latin typeface="Avenir Next" panose="020B0503020202020204" pitchFamily="34" charset="0"/>
                          <a:ea typeface="+mn-ea"/>
                          <a:cs typeface="+mn-cs"/>
                        </a:rPr>
                        <a:t>Prescription</a:t>
                      </a:r>
                    </a:p>
                  </a:txBody>
                  <a:tcPr marL="107228" marR="107228" anchor="ctr">
                    <a:solidFill>
                      <a:schemeClr val="bg1">
                        <a:lumMod val="85000"/>
                      </a:schemeClr>
                    </a:solidFill>
                  </a:tcPr>
                </a:tc>
                <a:tc rowSpan="2">
                  <a:txBody>
                    <a:bodyPr/>
                    <a:lstStyle/>
                    <a:p>
                      <a:pPr marL="0" algn="ctr" defTabSz="914400" rtl="0" eaLnBrk="1" latinLnBrk="0" hangingPunct="1"/>
                      <a:r>
                        <a:rPr lang="fr-FR" sz="1800" b="0" kern="1200" noProof="0" dirty="0">
                          <a:solidFill>
                            <a:schemeClr val="tx1"/>
                          </a:solidFill>
                          <a:latin typeface="Avenir Next" panose="020B0503020202020204" pitchFamily="34" charset="0"/>
                          <a:ea typeface="+mn-ea"/>
                          <a:cs typeface="+mn-cs"/>
                        </a:rPr>
                        <a:t>Rationalité</a:t>
                      </a:r>
                    </a:p>
                  </a:txBody>
                  <a:tcPr marL="107228" marR="107228" anchor="ctr">
                    <a:solidFill>
                      <a:schemeClr val="bg1">
                        <a:lumMod val="85000"/>
                      </a:schemeClr>
                    </a:solidFill>
                  </a:tcPr>
                </a:tc>
                <a:tc gridSpan="2">
                  <a:txBody>
                    <a:bodyPr/>
                    <a:lstStyle/>
                    <a:p>
                      <a:pPr marL="0" algn="ctr" defTabSz="914400" rtl="0" eaLnBrk="1" latinLnBrk="0" hangingPunct="1"/>
                      <a:r>
                        <a:rPr lang="fr-FR" sz="1800" b="0" kern="1200" noProof="0" dirty="0">
                          <a:solidFill>
                            <a:schemeClr val="tx1"/>
                          </a:solidFill>
                          <a:latin typeface="Avenir Next" panose="020B0503020202020204" pitchFamily="34" charset="0"/>
                          <a:ea typeface="+mn-ea"/>
                          <a:cs typeface="+mn-cs"/>
                        </a:rPr>
                        <a:t>Effets / implications</a:t>
                      </a:r>
                    </a:p>
                  </a:txBody>
                  <a:tcPr marL="107228" marR="107228" anchor="ctr">
                    <a:solidFill>
                      <a:schemeClr val="bg1">
                        <a:lumMod val="85000"/>
                      </a:schemeClr>
                    </a:solidFill>
                  </a:tcPr>
                </a:tc>
                <a:tc hMerge="1">
                  <a:txBody>
                    <a:bodyPr/>
                    <a:lstStyle/>
                    <a:p>
                      <a:endParaRPr lang="es-ES" dirty="0"/>
                    </a:p>
                  </a:txBody>
                  <a:tcPr marL="108782" marR="108782"/>
                </a:tc>
                <a:extLst>
                  <a:ext uri="{0D108BD9-81ED-4DB2-BD59-A6C34878D82A}">
                    <a16:rowId xmlns:a16="http://schemas.microsoft.com/office/drawing/2014/main" val="268814716"/>
                  </a:ext>
                </a:extLst>
              </a:tr>
              <a:tr h="469301">
                <a:tc vMerge="1">
                  <a:txBody>
                    <a:bodyPr/>
                    <a:lstStyle/>
                    <a:p>
                      <a:endParaRPr lang="fr-FR" sz="1400" noProof="0" dirty="0">
                        <a:latin typeface="Avenir Next" panose="020B0503020202020204" pitchFamily="34" charset="0"/>
                      </a:endParaRPr>
                    </a:p>
                  </a:txBody>
                  <a:tcPr marL="108782" marR="108782"/>
                </a:tc>
                <a:tc vMerge="1">
                  <a:txBody>
                    <a:bodyPr/>
                    <a:lstStyle/>
                    <a:p>
                      <a:endParaRPr lang="fr-FR" sz="1400" noProof="0" dirty="0">
                        <a:latin typeface="Avenir Next" panose="020B0503020202020204" pitchFamily="34" charset="0"/>
                      </a:endParaRPr>
                    </a:p>
                  </a:txBody>
                  <a:tcPr marL="108782" marR="108782"/>
                </a:tc>
                <a:tc>
                  <a:txBody>
                    <a:bodyPr/>
                    <a:lstStyle/>
                    <a:p>
                      <a:pPr marL="0" algn="ctr" defTabSz="914400" rtl="0" eaLnBrk="1" latinLnBrk="0" hangingPunct="1"/>
                      <a:r>
                        <a:rPr lang="fr-FR" sz="1800" b="0" kern="1200" noProof="0" dirty="0">
                          <a:solidFill>
                            <a:schemeClr val="tx1"/>
                          </a:solidFill>
                          <a:latin typeface="Avenir Next" panose="020B0503020202020204" pitchFamily="34" charset="0"/>
                          <a:ea typeface="+mn-ea"/>
                          <a:cs typeface="+mn-cs"/>
                        </a:rPr>
                        <a:t>Production</a:t>
                      </a:r>
                    </a:p>
                  </a:txBody>
                  <a:tcPr marL="107228" marR="107228" anchor="ctr">
                    <a:solidFill>
                      <a:schemeClr val="bg1">
                        <a:lumMod val="85000"/>
                      </a:schemeClr>
                    </a:solidFill>
                  </a:tcPr>
                </a:tc>
                <a:tc>
                  <a:txBody>
                    <a:bodyPr/>
                    <a:lstStyle/>
                    <a:p>
                      <a:pPr marL="0" algn="ctr" defTabSz="914400" rtl="0" eaLnBrk="1" latinLnBrk="0" hangingPunct="1"/>
                      <a:r>
                        <a:rPr lang="fr-FR" sz="1800" b="0" kern="1200" noProof="0" dirty="0">
                          <a:solidFill>
                            <a:schemeClr val="tx1"/>
                          </a:solidFill>
                          <a:latin typeface="Avenir Next" panose="020B0503020202020204" pitchFamily="34" charset="0"/>
                          <a:ea typeface="+mn-ea"/>
                          <a:cs typeface="+mn-cs"/>
                        </a:rPr>
                        <a:t>Gouvernance</a:t>
                      </a:r>
                    </a:p>
                  </a:txBody>
                  <a:tcPr marL="107228" marR="107228" anchor="ctr">
                    <a:solidFill>
                      <a:schemeClr val="bg1">
                        <a:lumMod val="85000"/>
                      </a:schemeClr>
                    </a:solidFill>
                  </a:tcPr>
                </a:tc>
                <a:extLst>
                  <a:ext uri="{0D108BD9-81ED-4DB2-BD59-A6C34878D82A}">
                    <a16:rowId xmlns:a16="http://schemas.microsoft.com/office/drawing/2014/main" val="2105504765"/>
                  </a:ext>
                </a:extLst>
              </a:tr>
              <a:tr h="3676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latin typeface="Avenir Next" panose="020B0503020202020204" pitchFamily="34" charset="0"/>
                        </a:rPr>
                        <a:t>Disponibilité de </a:t>
                      </a:r>
                      <a:r>
                        <a:rPr lang="fr-FR" sz="1600" noProof="0" dirty="0">
                          <a:solidFill>
                            <a:schemeClr val="accent1"/>
                          </a:solidFill>
                          <a:latin typeface="Avenir Next" panose="020B0503020202020204" pitchFamily="34" charset="0"/>
                        </a:rPr>
                        <a:t>main d'œuvre qualifiée</a:t>
                      </a:r>
                      <a:endParaRPr lang="fr-FR" sz="1600" b="1" noProof="0" dirty="0">
                        <a:solidFill>
                          <a:schemeClr val="accent1"/>
                        </a:solidFill>
                        <a:latin typeface="Avenir Next" panose="020B0503020202020204" pitchFamily="34" charset="0"/>
                      </a:endParaRPr>
                    </a:p>
                    <a:p>
                      <a:endParaRPr lang="fr-FR" sz="1600" noProof="0" dirty="0">
                        <a:solidFill>
                          <a:schemeClr val="accent1"/>
                        </a:solidFill>
                        <a:latin typeface="Avenir Next" panose="020B0503020202020204" pitchFamily="34" charset="0"/>
                      </a:endParaRPr>
                    </a:p>
                  </a:txBody>
                  <a:tcPr marL="107228" marR="10722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noProof="0" dirty="0">
                          <a:solidFill>
                            <a:schemeClr val="tx1"/>
                          </a:solidFill>
                          <a:latin typeface="Avenir Next" panose="020B0503020202020204" pitchFamily="34" charset="0"/>
                        </a:rPr>
                        <a:t>Impératif de </a:t>
                      </a:r>
                      <a:r>
                        <a:rPr lang="fr-FR" sz="1600" b="1" noProof="0" dirty="0">
                          <a:solidFill>
                            <a:schemeClr val="accent1"/>
                          </a:solidFill>
                          <a:latin typeface="Avenir Next" panose="020B0503020202020204" pitchFamily="34" charset="0"/>
                        </a:rPr>
                        <a:t>Professionnalisation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dirty="0">
                        <a:solidFill>
                          <a:schemeClr val="accent1"/>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latin typeface="Avenir Next" panose="020B0503020202020204" pitchFamily="34" charset="0"/>
                        </a:rPr>
                        <a:t>Quête de qualité de la production</a:t>
                      </a:r>
                      <a:endParaRPr lang="fr-FR" sz="1800" noProof="0" dirty="0">
                        <a:latin typeface="Avenir Next" panose="020B0503020202020204" pitchFamily="34" charset="0"/>
                      </a:endParaRPr>
                    </a:p>
                  </a:txBody>
                  <a:tcPr marL="107228" marR="107228" anchor="ctr"/>
                </a:tc>
                <a:tc>
                  <a:txBody>
                    <a:bodyPr/>
                    <a:lstStyle/>
                    <a:p>
                      <a:r>
                        <a:rPr lang="fr-FR" sz="1600" dirty="0">
                          <a:latin typeface="Avenir Next" panose="020B0503020202020204" pitchFamily="34" charset="0"/>
                        </a:rPr>
                        <a:t>Valorisation des </a:t>
                      </a:r>
                      <a:r>
                        <a:rPr lang="fr-FR" sz="1600" dirty="0">
                          <a:solidFill>
                            <a:schemeClr val="accent1"/>
                          </a:solidFill>
                          <a:latin typeface="Avenir Next" panose="020B0503020202020204" pitchFamily="34" charset="0"/>
                        </a:rPr>
                        <a:t>qualifications techniques </a:t>
                      </a:r>
                      <a:r>
                        <a:rPr lang="fr-FR" sz="1600" dirty="0">
                          <a:latin typeface="Avenir Next" panose="020B0503020202020204" pitchFamily="34" charset="0"/>
                        </a:rPr>
                        <a:t>validées par un organisme officiel au dépens des connaissances acquises en dehors du système formel</a:t>
                      </a:r>
                    </a:p>
                  </a:txBody>
                  <a:tcPr marL="107228" marR="107228" anchor="ctr"/>
                </a:tc>
                <a:tc>
                  <a:txBody>
                    <a:bodyPr/>
                    <a:lstStyle/>
                    <a:p>
                      <a:r>
                        <a:rPr lang="fr-FR" sz="1600" noProof="0" dirty="0">
                          <a:latin typeface="Avenir Next" panose="020B0503020202020204" pitchFamily="34" charset="0"/>
                        </a:rPr>
                        <a:t>Abandon </a:t>
                      </a:r>
                      <a:r>
                        <a:rPr lang="fr-FR" sz="1600" noProof="0" dirty="0">
                          <a:solidFill>
                            <a:schemeClr val="accent1"/>
                          </a:solidFill>
                          <a:latin typeface="Avenir Next" panose="020B0503020202020204" pitchFamily="34" charset="0"/>
                        </a:rPr>
                        <a:t>d’attributs</a:t>
                      </a:r>
                      <a:r>
                        <a:rPr lang="fr-FR" sz="1600" noProof="0" dirty="0">
                          <a:latin typeface="Avenir Next" panose="020B0503020202020204" pitchFamily="34" charset="0"/>
                        </a:rPr>
                        <a:t> considérés comme </a:t>
                      </a:r>
                      <a:r>
                        <a:rPr lang="fr-FR" sz="1600" noProof="0" dirty="0">
                          <a:solidFill>
                            <a:schemeClr val="accent1"/>
                          </a:solidFill>
                          <a:latin typeface="Avenir Next" panose="020B0503020202020204" pitchFamily="34" charset="0"/>
                        </a:rPr>
                        <a:t>solidaires</a:t>
                      </a:r>
                      <a:r>
                        <a:rPr lang="fr-FR" sz="1600" noProof="0" dirty="0">
                          <a:latin typeface="Avenir Next" panose="020B0503020202020204" pitchFamily="34" charset="0"/>
                        </a:rPr>
                        <a:t> lors de l'adhésion de nouveaux membres:</a:t>
                      </a:r>
                    </a:p>
                    <a:p>
                      <a:r>
                        <a:rPr lang="fr-FR" sz="1600" noProof="0" dirty="0">
                          <a:latin typeface="Avenir Next" panose="020B0503020202020204" pitchFamily="34" charset="0"/>
                        </a:rPr>
                        <a:t>p.ex. conditions de </a:t>
                      </a:r>
                      <a:r>
                        <a:rPr lang="fr-FR" sz="1600" noProof="0" dirty="0">
                          <a:solidFill>
                            <a:schemeClr val="accent1"/>
                          </a:solidFill>
                          <a:latin typeface="Avenir Next" panose="020B0503020202020204" pitchFamily="34" charset="0"/>
                        </a:rPr>
                        <a:t>vulnérabilité sociale partagée </a:t>
                      </a:r>
                      <a:r>
                        <a:rPr lang="fr-FR" sz="1600" noProof="0" dirty="0">
                          <a:solidFill>
                            <a:schemeClr val="tx1"/>
                          </a:solidFill>
                          <a:latin typeface="Avenir Next" panose="020B0503020202020204" pitchFamily="34" charset="0"/>
                        </a:rPr>
                        <a:t>(femmes chefs de ménage)</a:t>
                      </a:r>
                    </a:p>
                    <a:p>
                      <a:endParaRPr lang="fr-FR" sz="1600" noProof="0" dirty="0">
                        <a:solidFill>
                          <a:schemeClr val="accent1"/>
                        </a:solidFill>
                        <a:latin typeface="Avenir Next" panose="020B0503020202020204" pitchFamily="34" charset="0"/>
                      </a:endParaRPr>
                    </a:p>
                    <a:p>
                      <a:r>
                        <a:rPr lang="fr-FR" sz="1600" dirty="0">
                          <a:latin typeface="Avenir Next" panose="020B0503020202020204" pitchFamily="34" charset="0"/>
                        </a:rPr>
                        <a:t>→ </a:t>
                      </a:r>
                      <a:r>
                        <a:rPr lang="fr-FR" sz="1600" noProof="0" dirty="0">
                          <a:solidFill>
                            <a:schemeClr val="accent1"/>
                          </a:solidFill>
                          <a:latin typeface="Avenir Next" panose="020B0503020202020204" pitchFamily="34" charset="0"/>
                        </a:rPr>
                        <a:t>Association de restauration</a:t>
                      </a:r>
                    </a:p>
                  </a:txBody>
                  <a:tcPr marL="107228" marR="107228" anchor="ctr"/>
                </a:tc>
                <a:extLst>
                  <a:ext uri="{0D108BD9-81ED-4DB2-BD59-A6C34878D82A}">
                    <a16:rowId xmlns:a16="http://schemas.microsoft.com/office/drawing/2014/main" val="2128662657"/>
                  </a:ext>
                </a:extLst>
              </a:tr>
            </a:tbl>
          </a:graphicData>
        </a:graphic>
      </p:graphicFrame>
    </p:spTree>
    <p:extLst>
      <p:ext uri="{BB962C8B-B14F-4D97-AF65-F5344CB8AC3E}">
        <p14:creationId xmlns:p14="http://schemas.microsoft.com/office/powerpoint/2010/main" val="2433020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6B365-8510-CD46-97D8-E513BD2EF3FF}"/>
              </a:ext>
            </a:extLst>
          </p:cNvPr>
          <p:cNvSpPr>
            <a:spLocks noGrp="1"/>
          </p:cNvSpPr>
          <p:nvPr>
            <p:ph type="title"/>
          </p:nvPr>
        </p:nvSpPr>
        <p:spPr/>
        <p:txBody>
          <a:bodyPr/>
          <a:lstStyle/>
          <a:p>
            <a:r>
              <a:rPr lang="fr-FR" dirty="0">
                <a:solidFill>
                  <a:schemeClr val="bg1">
                    <a:lumMod val="50000"/>
                  </a:schemeClr>
                </a:solidFill>
              </a:rPr>
              <a:t>Analyse des tensions · Effets</a:t>
            </a:r>
            <a:br>
              <a:rPr lang="fr-FR" dirty="0"/>
            </a:br>
            <a:r>
              <a:rPr lang="fr-FR" dirty="0"/>
              <a:t>Critère de localité </a:t>
            </a:r>
            <a:endParaRPr lang="es-ES" dirty="0"/>
          </a:p>
        </p:txBody>
      </p:sp>
      <p:graphicFrame>
        <p:nvGraphicFramePr>
          <p:cNvPr id="7" name="Marcador de contenido 6">
            <a:extLst>
              <a:ext uri="{FF2B5EF4-FFF2-40B4-BE49-F238E27FC236}">
                <a16:creationId xmlns:a16="http://schemas.microsoft.com/office/drawing/2014/main" id="{4C033986-2839-8F47-8438-B0BE4937BC1C}"/>
              </a:ext>
            </a:extLst>
          </p:cNvPr>
          <p:cNvGraphicFramePr>
            <a:graphicFrameLocks noGrp="1"/>
          </p:cNvGraphicFramePr>
          <p:nvPr>
            <p:ph idx="1"/>
            <p:extLst>
              <p:ext uri="{D42A27DB-BD31-4B8C-83A1-F6EECF244321}">
                <p14:modId xmlns:p14="http://schemas.microsoft.com/office/powerpoint/2010/main" val="3008567326"/>
              </p:ext>
            </p:extLst>
          </p:nvPr>
        </p:nvGraphicFramePr>
        <p:xfrm>
          <a:off x="628650" y="2043576"/>
          <a:ext cx="8243888" cy="4217723"/>
        </p:xfrm>
        <a:graphic>
          <a:graphicData uri="http://schemas.openxmlformats.org/drawingml/2006/table">
            <a:tbl>
              <a:tblPr firstRow="1" bandRow="1">
                <a:tableStyleId>{5940675A-B579-460E-94D1-54222C63F5DA}</a:tableStyleId>
              </a:tblPr>
              <a:tblGrid>
                <a:gridCol w="2319893">
                  <a:extLst>
                    <a:ext uri="{9D8B030D-6E8A-4147-A177-3AD203B41FA5}">
                      <a16:colId xmlns:a16="http://schemas.microsoft.com/office/drawing/2014/main" val="55609068"/>
                    </a:ext>
                  </a:extLst>
                </a:gridCol>
                <a:gridCol w="2092161">
                  <a:extLst>
                    <a:ext uri="{9D8B030D-6E8A-4147-A177-3AD203B41FA5}">
                      <a16:colId xmlns:a16="http://schemas.microsoft.com/office/drawing/2014/main" val="3978265685"/>
                    </a:ext>
                  </a:extLst>
                </a:gridCol>
                <a:gridCol w="3831834">
                  <a:extLst>
                    <a:ext uri="{9D8B030D-6E8A-4147-A177-3AD203B41FA5}">
                      <a16:colId xmlns:a16="http://schemas.microsoft.com/office/drawing/2014/main" val="4189961877"/>
                    </a:ext>
                  </a:extLst>
                </a:gridCol>
              </a:tblGrid>
              <a:tr h="352090">
                <a:tc rowSpan="2">
                  <a:txBody>
                    <a:bodyPr/>
                    <a:lstStyle/>
                    <a:p>
                      <a:pPr marL="0" algn="ctr" defTabSz="914400" rtl="0" eaLnBrk="1" latinLnBrk="0" hangingPunct="1"/>
                      <a:r>
                        <a:rPr lang="fr-FR" sz="1500" b="0" kern="1200" noProof="0" dirty="0">
                          <a:solidFill>
                            <a:schemeClr val="tx1"/>
                          </a:solidFill>
                          <a:latin typeface="Avenir Next" panose="020B0503020202020204" pitchFamily="34" charset="0"/>
                          <a:ea typeface="+mn-ea"/>
                          <a:cs typeface="+mn-cs"/>
                        </a:rPr>
                        <a:t>Prescriptions</a:t>
                      </a:r>
                    </a:p>
                  </a:txBody>
                  <a:tcPr marL="108782" marR="108782" anchor="ctr">
                    <a:solidFill>
                      <a:schemeClr val="bg1">
                        <a:lumMod val="85000"/>
                      </a:schemeClr>
                    </a:solidFill>
                  </a:tcPr>
                </a:tc>
                <a:tc rowSpan="2">
                  <a:txBody>
                    <a:bodyPr/>
                    <a:lstStyle/>
                    <a:p>
                      <a:pPr marL="0" algn="ctr" defTabSz="914400" rtl="0" eaLnBrk="1" latinLnBrk="0" hangingPunct="1"/>
                      <a:r>
                        <a:rPr lang="fr-FR" sz="1500" b="0" kern="1200" noProof="0" dirty="0">
                          <a:solidFill>
                            <a:schemeClr val="tx1"/>
                          </a:solidFill>
                          <a:latin typeface="Avenir Next" panose="020B0503020202020204" pitchFamily="34" charset="0"/>
                          <a:ea typeface="+mn-ea"/>
                          <a:cs typeface="+mn-cs"/>
                        </a:rPr>
                        <a:t>Rationalité</a:t>
                      </a:r>
                    </a:p>
                  </a:txBody>
                  <a:tcPr marL="108782" marR="108782"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kern="1200" noProof="0" dirty="0">
                          <a:solidFill>
                            <a:schemeClr val="tx1"/>
                          </a:solidFill>
                          <a:latin typeface="Avenir Next" panose="020B0503020202020204" pitchFamily="34" charset="0"/>
                          <a:ea typeface="+mn-ea"/>
                          <a:cs typeface="+mn-cs"/>
                        </a:rPr>
                        <a:t>Effets / implications</a:t>
                      </a:r>
                    </a:p>
                  </a:txBody>
                  <a:tcPr marL="108782" marR="108782" anchor="ctr"/>
                </a:tc>
                <a:extLst>
                  <a:ext uri="{0D108BD9-81ED-4DB2-BD59-A6C34878D82A}">
                    <a16:rowId xmlns:a16="http://schemas.microsoft.com/office/drawing/2014/main" val="268814716"/>
                  </a:ext>
                </a:extLst>
              </a:tr>
              <a:tr h="590603">
                <a:tc vMerge="1">
                  <a:txBody>
                    <a:bodyPr/>
                    <a:lstStyle/>
                    <a:p>
                      <a:endParaRPr lang="fr-FR" sz="1400" noProof="0" dirty="0">
                        <a:latin typeface="Avenir Next" panose="020B0503020202020204" pitchFamily="34" charset="0"/>
                      </a:endParaRPr>
                    </a:p>
                  </a:txBody>
                  <a:tcPr marL="108782" marR="108782"/>
                </a:tc>
                <a:tc vMerge="1">
                  <a:txBody>
                    <a:bodyPr/>
                    <a:lstStyle/>
                    <a:p>
                      <a:endParaRPr lang="fr-FR" sz="1400" noProof="0" dirty="0">
                        <a:latin typeface="Avenir Next" panose="020B0503020202020204" pitchFamily="34" charset="0"/>
                      </a:endParaRPr>
                    </a:p>
                  </a:txBody>
                  <a:tcPr marL="108782" marR="10878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0" kern="1200" noProof="0" dirty="0">
                          <a:solidFill>
                            <a:schemeClr val="tx1"/>
                          </a:solidFill>
                          <a:latin typeface="Avenir Next" panose="020B0503020202020204" pitchFamily="34" charset="0"/>
                          <a:ea typeface="+mn-ea"/>
                          <a:cs typeface="+mn-cs"/>
                        </a:rPr>
                        <a:t>Relations avec acteurs externes</a:t>
                      </a:r>
                    </a:p>
                  </a:txBody>
                  <a:tcPr marL="108782" marR="108782" anchor="ctr">
                    <a:solidFill>
                      <a:schemeClr val="bg1">
                        <a:lumMod val="85000"/>
                      </a:schemeClr>
                    </a:solidFill>
                  </a:tcPr>
                </a:tc>
                <a:extLst>
                  <a:ext uri="{0D108BD9-81ED-4DB2-BD59-A6C34878D82A}">
                    <a16:rowId xmlns:a16="http://schemas.microsoft.com/office/drawing/2014/main" val="2105504765"/>
                  </a:ext>
                </a:extLst>
              </a:tr>
              <a:tr h="3096463">
                <a:tc>
                  <a:txBody>
                    <a:bodyPr/>
                    <a:lstStyle/>
                    <a:p>
                      <a:r>
                        <a:rPr lang="fr-FR" sz="1600" noProof="0" dirty="0">
                          <a:latin typeface="Avenir Next" panose="020B0503020202020204" pitchFamily="34" charset="0"/>
                        </a:rPr>
                        <a:t>≥ 50% de matières premières locales</a:t>
                      </a:r>
                    </a:p>
                    <a:p>
                      <a:endParaRPr lang="fr-FR" sz="1600" noProof="0" dirty="0">
                        <a:latin typeface="Avenir Next" panose="020B0503020202020204" pitchFamily="34" charset="0"/>
                      </a:endParaRPr>
                    </a:p>
                    <a:p>
                      <a:r>
                        <a:rPr lang="fr-FR" sz="1600" noProof="0" dirty="0">
                          <a:latin typeface="Avenir Next" panose="020B0503020202020204" pitchFamily="34" charset="0"/>
                        </a:rPr>
                        <a:t>Priorité pour organisations utilisant des intrants locaux</a:t>
                      </a:r>
                    </a:p>
                  </a:txBody>
                  <a:tcPr marL="108782" marR="10878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latin typeface="Avenir Next" panose="020B0503020202020204" pitchFamily="34" charset="0"/>
                        </a:rPr>
                        <a:t>Stimuler l'économie locale</a:t>
                      </a:r>
                    </a:p>
                  </a:txBody>
                  <a:tcPr marL="108782" marR="108782"/>
                </a:tc>
                <a:tc>
                  <a:txBody>
                    <a:bodyPr/>
                    <a:lstStyle/>
                    <a:p>
                      <a:r>
                        <a:rPr lang="fr-FR" sz="1600" dirty="0">
                          <a:latin typeface="Avenir Next" panose="020B0503020202020204" pitchFamily="34" charset="0"/>
                        </a:rPr>
                        <a:t>Achat de matières premières auprès d’agro-industries locales, en remplacement de la production des </a:t>
                      </a:r>
                      <a:r>
                        <a:rPr lang="fr-FR" sz="1600" noProof="0" dirty="0">
                          <a:latin typeface="Avenir Next" panose="020B0503020202020204" pitchFamily="34" charset="0"/>
                        </a:rPr>
                        <a:t>acteurs qui </a:t>
                      </a:r>
                      <a:r>
                        <a:rPr lang="fr-FR" sz="1600" kern="1200" noProof="0" dirty="0">
                          <a:solidFill>
                            <a:schemeClr val="tx1"/>
                          </a:solidFill>
                          <a:latin typeface="Avenir Next" panose="020B0503020202020204" pitchFamily="34" charset="0"/>
                          <a:ea typeface="+mn-ea"/>
                          <a:cs typeface="+mn-cs"/>
                        </a:rPr>
                        <a:t>partagent les </a:t>
                      </a:r>
                      <a:r>
                        <a:rPr lang="fr-FR" sz="1600" noProof="0" dirty="0">
                          <a:solidFill>
                            <a:schemeClr val="accent1"/>
                          </a:solidFill>
                          <a:latin typeface="Avenir Next" panose="020B0503020202020204" pitchFamily="34" charset="0"/>
                        </a:rPr>
                        <a:t>mêmes valeurs </a:t>
                      </a:r>
                      <a:r>
                        <a:rPr lang="fr-FR" sz="1600" noProof="0" dirty="0">
                          <a:latin typeface="Avenir Next" panose="020B0503020202020204" pitchFamily="34" charset="0"/>
                        </a:rPr>
                        <a:t>(p.ex. bio), car plus distants</a:t>
                      </a:r>
                    </a:p>
                    <a:p>
                      <a:endParaRPr lang="fr-FR" sz="1600" noProof="0" dirty="0">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tx1"/>
                          </a:solidFill>
                          <a:latin typeface="Avenir Next" panose="020B0503020202020204" pitchFamily="34" charset="0"/>
                        </a:rPr>
                        <a:t>Logique</a:t>
                      </a:r>
                      <a:r>
                        <a:rPr lang="fr-FR" sz="1600" b="1" dirty="0">
                          <a:solidFill>
                            <a:schemeClr val="accent1"/>
                          </a:solidFill>
                          <a:latin typeface="Avenir Next" panose="020B0503020202020204" pitchFamily="34" charset="0"/>
                        </a:rPr>
                        <a:t> </a:t>
                      </a:r>
                      <a:r>
                        <a:rPr lang="fr-FR" sz="1600" b="1" dirty="0">
                          <a:solidFill>
                            <a:schemeClr val="tx1"/>
                          </a:solidFill>
                          <a:latin typeface="Avenir Next" panose="020B0503020202020204" pitchFamily="34" charset="0"/>
                        </a:rPr>
                        <a:t>de</a:t>
                      </a:r>
                      <a:r>
                        <a:rPr lang="fr-FR" sz="1600" b="1" dirty="0">
                          <a:solidFill>
                            <a:schemeClr val="accent1"/>
                          </a:solidFill>
                          <a:latin typeface="Avenir Next" panose="020B0503020202020204" pitchFamily="34" charset="0"/>
                        </a:rPr>
                        <a:t> proximité géographique </a:t>
                      </a:r>
                      <a:br>
                        <a:rPr lang="fr-FR" sz="1600" b="1" dirty="0">
                          <a:solidFill>
                            <a:schemeClr val="accent1"/>
                          </a:solidFill>
                          <a:latin typeface="Avenir Next" panose="020B0503020202020204" pitchFamily="34" charset="0"/>
                        </a:rPr>
                      </a:br>
                      <a:r>
                        <a:rPr lang="fr-FR" sz="1600" b="1" dirty="0">
                          <a:solidFill>
                            <a:schemeClr val="tx1"/>
                          </a:solidFill>
                          <a:latin typeface="Avenir Next" panose="020B0503020202020204" pitchFamily="34" charset="0"/>
                        </a:rPr>
                        <a:t>au détriment </a:t>
                      </a:r>
                      <a:r>
                        <a:rPr lang="fr-FR" sz="1600" b="1" noProof="0" dirty="0">
                          <a:solidFill>
                            <a:schemeClr val="tx1"/>
                          </a:solidFill>
                          <a:latin typeface="Avenir Next" panose="020B0503020202020204" pitchFamily="34" charset="0"/>
                        </a:rPr>
                        <a:t>de la</a:t>
                      </a:r>
                      <a:r>
                        <a:rPr lang="fr-FR" sz="1600" b="1" noProof="0" dirty="0">
                          <a:solidFill>
                            <a:schemeClr val="accent1"/>
                          </a:solidFill>
                          <a:latin typeface="Avenir Next" panose="020B0503020202020204" pitchFamily="34" charset="0"/>
                        </a:rPr>
                        <a:t> proximité relationnelle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dirty="0">
                        <a:solidFill>
                          <a:schemeClr val="accent1"/>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latin typeface="Avenir Next" panose="020B0503020202020204" pitchFamily="34" charset="0"/>
                        </a:rPr>
                        <a:t>→ </a:t>
                      </a:r>
                      <a:r>
                        <a:rPr lang="fr-FR" sz="1600" noProof="0" dirty="0">
                          <a:solidFill>
                            <a:schemeClr val="accent1"/>
                          </a:solidFill>
                          <a:latin typeface="Avenir Next" panose="020B0503020202020204" pitchFamily="34" charset="0"/>
                        </a:rPr>
                        <a:t>Coopérative de producteurs agricoles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dirty="0">
                        <a:solidFill>
                          <a:schemeClr val="accent1"/>
                        </a:solidFill>
                        <a:latin typeface="Avenir Next" panose="020B0503020202020204" pitchFamily="34" charset="0"/>
                      </a:endParaRPr>
                    </a:p>
                  </a:txBody>
                  <a:tcPr marL="108782" marR="108782"/>
                </a:tc>
                <a:extLst>
                  <a:ext uri="{0D108BD9-81ED-4DB2-BD59-A6C34878D82A}">
                    <a16:rowId xmlns:a16="http://schemas.microsoft.com/office/drawing/2014/main" val="2128662657"/>
                  </a:ext>
                </a:extLst>
              </a:tr>
            </a:tbl>
          </a:graphicData>
        </a:graphic>
      </p:graphicFrame>
    </p:spTree>
    <p:extLst>
      <p:ext uri="{BB962C8B-B14F-4D97-AF65-F5344CB8AC3E}">
        <p14:creationId xmlns:p14="http://schemas.microsoft.com/office/powerpoint/2010/main" val="3608743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587FA-B903-1641-B73E-399BF06227F1}"/>
              </a:ext>
            </a:extLst>
          </p:cNvPr>
          <p:cNvSpPr>
            <a:spLocks noGrp="1"/>
          </p:cNvSpPr>
          <p:nvPr>
            <p:ph type="title"/>
          </p:nvPr>
        </p:nvSpPr>
        <p:spPr/>
        <p:txBody>
          <a:bodyPr/>
          <a:lstStyle/>
          <a:p>
            <a:r>
              <a:rPr lang="fr-FR" dirty="0">
                <a:solidFill>
                  <a:schemeClr val="bg1">
                    <a:lumMod val="50000"/>
                  </a:schemeClr>
                </a:solidFill>
              </a:rPr>
              <a:t>Analyse des tensions · Effets</a:t>
            </a:r>
            <a:br>
              <a:rPr lang="fr-FR" dirty="0"/>
            </a:br>
            <a:r>
              <a:rPr lang="fr-FR" dirty="0"/>
              <a:t>Obligation d’élaborer un </a:t>
            </a:r>
            <a:r>
              <a:rPr lang="fr-FR" i="1" dirty="0"/>
              <a:t>business plan</a:t>
            </a:r>
            <a:endParaRPr lang="es-ES" dirty="0"/>
          </a:p>
        </p:txBody>
      </p:sp>
      <p:graphicFrame>
        <p:nvGraphicFramePr>
          <p:cNvPr id="7" name="Marcador de contenido 6">
            <a:extLst>
              <a:ext uri="{FF2B5EF4-FFF2-40B4-BE49-F238E27FC236}">
                <a16:creationId xmlns:a16="http://schemas.microsoft.com/office/drawing/2014/main" id="{4C033986-2839-8F47-8438-B0BE4937BC1C}"/>
              </a:ext>
            </a:extLst>
          </p:cNvPr>
          <p:cNvGraphicFramePr>
            <a:graphicFrameLocks noGrp="1"/>
          </p:cNvGraphicFramePr>
          <p:nvPr>
            <p:ph idx="1"/>
            <p:extLst>
              <p:ext uri="{D42A27DB-BD31-4B8C-83A1-F6EECF244321}">
                <p14:modId xmlns:p14="http://schemas.microsoft.com/office/powerpoint/2010/main" val="3508357933"/>
              </p:ext>
            </p:extLst>
          </p:nvPr>
        </p:nvGraphicFramePr>
        <p:xfrm>
          <a:off x="628650" y="2031999"/>
          <a:ext cx="8110237" cy="4117622"/>
        </p:xfrm>
        <a:graphic>
          <a:graphicData uri="http://schemas.openxmlformats.org/drawingml/2006/table">
            <a:tbl>
              <a:tblPr firstRow="1" bandRow="1">
                <a:tableStyleId>{5940675A-B579-460E-94D1-54222C63F5DA}</a:tableStyleId>
              </a:tblPr>
              <a:tblGrid>
                <a:gridCol w="1767309">
                  <a:extLst>
                    <a:ext uri="{9D8B030D-6E8A-4147-A177-3AD203B41FA5}">
                      <a16:colId xmlns:a16="http://schemas.microsoft.com/office/drawing/2014/main" val="55609068"/>
                    </a:ext>
                  </a:extLst>
                </a:gridCol>
                <a:gridCol w="1956122">
                  <a:extLst>
                    <a:ext uri="{9D8B030D-6E8A-4147-A177-3AD203B41FA5}">
                      <a16:colId xmlns:a16="http://schemas.microsoft.com/office/drawing/2014/main" val="3978265685"/>
                    </a:ext>
                  </a:extLst>
                </a:gridCol>
                <a:gridCol w="4386806">
                  <a:extLst>
                    <a:ext uri="{9D8B030D-6E8A-4147-A177-3AD203B41FA5}">
                      <a16:colId xmlns:a16="http://schemas.microsoft.com/office/drawing/2014/main" val="1945335931"/>
                    </a:ext>
                  </a:extLst>
                </a:gridCol>
              </a:tblGrid>
              <a:tr h="358240">
                <a:tc rowSpan="2">
                  <a:txBody>
                    <a:bodyPr/>
                    <a:lstStyle/>
                    <a:p>
                      <a:pPr marL="0" algn="ctr" defTabSz="914400" rtl="0" eaLnBrk="1" latinLnBrk="0" hangingPunct="1"/>
                      <a:r>
                        <a:rPr lang="fr-FR" sz="1800" b="0" kern="1200" noProof="0" dirty="0">
                          <a:solidFill>
                            <a:schemeClr val="tx1"/>
                          </a:solidFill>
                          <a:latin typeface="Avenir Next" panose="020B0503020202020204" pitchFamily="34" charset="0"/>
                          <a:ea typeface="+mn-ea"/>
                          <a:cs typeface="+mn-cs"/>
                        </a:rPr>
                        <a:t>Prescription</a:t>
                      </a:r>
                    </a:p>
                  </a:txBody>
                  <a:tcPr marL="117255" marR="117255" anchor="ctr">
                    <a:solidFill>
                      <a:schemeClr val="bg1">
                        <a:lumMod val="85000"/>
                      </a:schemeClr>
                    </a:solidFill>
                  </a:tcPr>
                </a:tc>
                <a:tc rowSpan="2">
                  <a:txBody>
                    <a:bodyPr/>
                    <a:lstStyle/>
                    <a:p>
                      <a:pPr marL="0" algn="ctr" defTabSz="914400" rtl="0" eaLnBrk="1" latinLnBrk="0" hangingPunct="1"/>
                      <a:r>
                        <a:rPr lang="fr-FR" sz="1800" b="0" kern="1200" noProof="0" dirty="0">
                          <a:solidFill>
                            <a:schemeClr val="tx1"/>
                          </a:solidFill>
                          <a:latin typeface="Avenir Next" panose="020B0503020202020204" pitchFamily="34" charset="0"/>
                          <a:ea typeface="+mn-ea"/>
                          <a:cs typeface="+mn-cs"/>
                        </a:rPr>
                        <a:t>Rationalité</a:t>
                      </a:r>
                    </a:p>
                  </a:txBody>
                  <a:tcPr marL="117255" marR="117255" anchor="ctr">
                    <a:solidFill>
                      <a:schemeClr val="bg1">
                        <a:lumMod val="85000"/>
                      </a:schemeClr>
                    </a:solidFill>
                  </a:tcPr>
                </a:tc>
                <a:tc>
                  <a:txBody>
                    <a:bodyPr/>
                    <a:lstStyle/>
                    <a:p>
                      <a:pPr algn="ctr"/>
                      <a:r>
                        <a:rPr lang="fr-FR" sz="1800" noProof="0" dirty="0">
                          <a:solidFill>
                            <a:schemeClr val="tx1"/>
                          </a:solidFill>
                          <a:latin typeface="Avenir Next" panose="020B0503020202020204" pitchFamily="34" charset="0"/>
                        </a:rPr>
                        <a:t>Effets / implications</a:t>
                      </a:r>
                    </a:p>
                  </a:txBody>
                  <a:tcPr marL="117255" marR="117255" anchor="ctr">
                    <a:solidFill>
                      <a:schemeClr val="bg1">
                        <a:lumMod val="85000"/>
                      </a:schemeClr>
                    </a:solidFill>
                  </a:tcPr>
                </a:tc>
                <a:extLst>
                  <a:ext uri="{0D108BD9-81ED-4DB2-BD59-A6C34878D82A}">
                    <a16:rowId xmlns:a16="http://schemas.microsoft.com/office/drawing/2014/main" val="268814716"/>
                  </a:ext>
                </a:extLst>
              </a:tr>
              <a:tr h="358240">
                <a:tc vMerge="1">
                  <a:txBody>
                    <a:bodyPr/>
                    <a:lstStyle/>
                    <a:p>
                      <a:endParaRPr lang="fr-FR" sz="1400" noProof="0" dirty="0">
                        <a:latin typeface="Avenir Next" panose="020B0503020202020204" pitchFamily="34" charset="0"/>
                      </a:endParaRPr>
                    </a:p>
                  </a:txBody>
                  <a:tcPr marL="108782" marR="108782"/>
                </a:tc>
                <a:tc vMerge="1">
                  <a:txBody>
                    <a:bodyPr/>
                    <a:lstStyle/>
                    <a:p>
                      <a:endParaRPr lang="fr-FR" sz="1400" noProof="0" dirty="0">
                        <a:latin typeface="Avenir Next" panose="020B0503020202020204" pitchFamily="34" charset="0"/>
                      </a:endParaRPr>
                    </a:p>
                  </a:txBody>
                  <a:tcPr marL="108782" marR="108782"/>
                </a:tc>
                <a:tc>
                  <a:txBody>
                    <a:bodyPr/>
                    <a:lstStyle/>
                    <a:p>
                      <a:pPr marL="0" algn="ctr" defTabSz="914400" rtl="0" eaLnBrk="1" latinLnBrk="0" hangingPunct="1"/>
                      <a:r>
                        <a:rPr lang="fr-FR" sz="1800" b="0" kern="1200" noProof="0" dirty="0">
                          <a:solidFill>
                            <a:schemeClr val="tx1"/>
                          </a:solidFill>
                          <a:latin typeface="Avenir Next" panose="020B0503020202020204" pitchFamily="34" charset="0"/>
                          <a:ea typeface="+mn-ea"/>
                          <a:cs typeface="+mn-cs"/>
                        </a:rPr>
                        <a:t>Gestion</a:t>
                      </a:r>
                    </a:p>
                  </a:txBody>
                  <a:tcPr marL="117255" marR="117255" anchor="ctr">
                    <a:solidFill>
                      <a:schemeClr val="bg1">
                        <a:lumMod val="85000"/>
                      </a:schemeClr>
                    </a:solidFill>
                  </a:tcPr>
                </a:tc>
                <a:extLst>
                  <a:ext uri="{0D108BD9-81ED-4DB2-BD59-A6C34878D82A}">
                    <a16:rowId xmlns:a16="http://schemas.microsoft.com/office/drawing/2014/main" val="2105504765"/>
                  </a:ext>
                </a:extLst>
              </a:tr>
              <a:tr h="3386102">
                <a:tc>
                  <a:txBody>
                    <a:bodyPr/>
                    <a:lstStyle/>
                    <a:p>
                      <a:r>
                        <a:rPr lang="fr-FR" sz="1600" i="1" noProof="0" dirty="0">
                          <a:latin typeface="Avenir Next" panose="020B0503020202020204" pitchFamily="34" charset="0"/>
                        </a:rPr>
                        <a:t>Business plan</a:t>
                      </a:r>
                    </a:p>
                    <a:p>
                      <a:r>
                        <a:rPr lang="fr-FR" sz="1600" noProof="0" dirty="0">
                          <a:latin typeface="Avenir Next" panose="020B0503020202020204" pitchFamily="34" charset="0"/>
                        </a:rPr>
                        <a:t>(plan d’affaires)</a:t>
                      </a:r>
                    </a:p>
                  </a:txBody>
                  <a:tcPr marL="117255" marR="11725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latin typeface="Avenir Next" panose="020B0503020202020204" pitchFamily="34" charset="0"/>
                        </a:rPr>
                        <a:t>Instrumentale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latin typeface="Avenir Next" panose="020B0503020202020204" pitchFamily="34" charset="0"/>
                        </a:rPr>
                        <a:t>Subordination de toute activité à un seul objectif d'</a:t>
                      </a:r>
                      <a:r>
                        <a:rPr lang="fr-FR" sz="1600" noProof="0" dirty="0">
                          <a:solidFill>
                            <a:schemeClr val="accent1"/>
                          </a:solidFill>
                          <a:latin typeface="Avenir Next" panose="020B0503020202020204" pitchFamily="34" charset="0"/>
                        </a:rPr>
                        <a:t>efficacité économique</a:t>
                      </a:r>
                    </a:p>
                  </a:txBody>
                  <a:tcPr marL="117255" marR="117255" anchor="ctr"/>
                </a:tc>
                <a:tc>
                  <a:txBody>
                    <a:bodyPr/>
                    <a:lstStyle/>
                    <a:p>
                      <a:r>
                        <a:rPr lang="fr-FR" sz="1600" noProof="0" dirty="0">
                          <a:latin typeface="Avenir Next" panose="020B0503020202020204" pitchFamily="34" charset="0"/>
                        </a:rPr>
                        <a:t>Importation d’outils de gestion propres à l’entreprise privée capitaliste</a:t>
                      </a:r>
                    </a:p>
                    <a:p>
                      <a:endParaRPr lang="fr-FR" sz="1600" noProof="0" dirty="0">
                        <a:latin typeface="Avenir Next" panose="020B0503020202020204" pitchFamily="34" charset="0"/>
                      </a:endParaRPr>
                    </a:p>
                    <a:p>
                      <a:r>
                        <a:rPr lang="fr-FR" sz="1600" b="1" noProof="0" dirty="0">
                          <a:solidFill>
                            <a:schemeClr val="accent1"/>
                          </a:solidFill>
                          <a:latin typeface="Avenir Next" panose="020B0503020202020204" pitchFamily="34" charset="0"/>
                        </a:rPr>
                        <a:t>Invisibilisation</a:t>
                      </a:r>
                      <a:r>
                        <a:rPr lang="fr-FR" sz="1600" noProof="0" dirty="0">
                          <a:solidFill>
                            <a:schemeClr val="accent1"/>
                          </a:solidFill>
                          <a:latin typeface="Avenir Next" panose="020B0503020202020204" pitchFamily="34" charset="0"/>
                        </a:rPr>
                        <a:t> </a:t>
                      </a:r>
                      <a:r>
                        <a:rPr lang="fr-FR" sz="1600" noProof="0" dirty="0">
                          <a:solidFill>
                            <a:schemeClr val="tx1"/>
                          </a:solidFill>
                          <a:latin typeface="Avenir Next" panose="020B0503020202020204" pitchFamily="34" charset="0"/>
                        </a:rPr>
                        <a:t>des</a:t>
                      </a:r>
                      <a:r>
                        <a:rPr lang="fr-FR" sz="1600" noProof="0" dirty="0">
                          <a:solidFill>
                            <a:schemeClr val="accent1"/>
                          </a:solidFill>
                          <a:latin typeface="Avenir Next" panose="020B0503020202020204" pitchFamily="34" charset="0"/>
                        </a:rPr>
                        <a:t> dynamiques</a:t>
                      </a:r>
                      <a:r>
                        <a:rPr lang="fr-FR" sz="1600" noProof="0" dirty="0">
                          <a:solidFill>
                            <a:schemeClr val="tx1"/>
                          </a:solidFill>
                          <a:latin typeface="Avenir Next" panose="020B0503020202020204" pitchFamily="34" charset="0"/>
                        </a:rPr>
                        <a:t> qui se produisen</a:t>
                      </a:r>
                      <a:r>
                        <a:rPr lang="fr-FR" sz="1600" noProof="0" dirty="0">
                          <a:solidFill>
                            <a:schemeClr val="accent1"/>
                          </a:solidFill>
                          <a:latin typeface="Avenir Next" panose="020B0503020202020204" pitchFamily="34" charset="0"/>
                        </a:rPr>
                        <a:t>t en dehors du marché </a:t>
                      </a:r>
                      <a:r>
                        <a:rPr lang="fr-FR" sz="1600" noProof="0" dirty="0">
                          <a:latin typeface="Avenir Next" panose="020B0503020202020204" pitchFamily="34" charset="0"/>
                        </a:rPr>
                        <a:t>: transactions </a:t>
                      </a:r>
                      <a:r>
                        <a:rPr lang="fr-FR" sz="1600" b="1" noProof="0" dirty="0">
                          <a:solidFill>
                            <a:schemeClr val="accent1"/>
                          </a:solidFill>
                          <a:latin typeface="Avenir Next" panose="020B0503020202020204" pitchFamily="34" charset="0"/>
                        </a:rPr>
                        <a:t>non monétaires </a:t>
                      </a:r>
                      <a:r>
                        <a:rPr lang="fr-FR" sz="1600" noProof="0" dirty="0">
                          <a:latin typeface="Avenir Next" panose="020B0503020202020204" pitchFamily="34" charset="0"/>
                        </a:rPr>
                        <a:t>(p.ex. travail communautaire)</a:t>
                      </a:r>
                    </a:p>
                    <a:p>
                      <a:endParaRPr lang="fr-FR" sz="1600" noProof="0" dirty="0">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noProof="0" dirty="0">
                          <a:latin typeface="Avenir Next" panose="020B0503020202020204" pitchFamily="34" charset="0"/>
                        </a:rPr>
                        <a:t>Logique </a:t>
                      </a:r>
                      <a:r>
                        <a:rPr lang="fr-FR" sz="1600" b="1" noProof="0" dirty="0">
                          <a:solidFill>
                            <a:schemeClr val="accent1"/>
                          </a:solidFill>
                          <a:latin typeface="Avenir Next" panose="020B0503020202020204" pitchFamily="34" charset="0"/>
                        </a:rPr>
                        <a:t>managériale</a:t>
                      </a:r>
                      <a:r>
                        <a:rPr lang="fr-FR" sz="1600" b="1" noProof="0" dirty="0">
                          <a:latin typeface="Avenir Next" panose="020B0503020202020204" pitchFamily="34" charset="0"/>
                        </a:rPr>
                        <a:t> vs. </a:t>
                      </a:r>
                      <a:br>
                        <a:rPr lang="fr-FR" sz="1600" b="1" noProof="0" dirty="0">
                          <a:latin typeface="Avenir Next" panose="020B0503020202020204" pitchFamily="34" charset="0"/>
                        </a:rPr>
                      </a:br>
                      <a:r>
                        <a:rPr lang="fr-FR" sz="1600" b="1" noProof="0" dirty="0">
                          <a:latin typeface="Avenir Next" panose="020B0503020202020204" pitchFamily="34" charset="0"/>
                        </a:rPr>
                        <a:t>logique </a:t>
                      </a:r>
                      <a:r>
                        <a:rPr lang="fr-FR" sz="1600" b="1" noProof="0" dirty="0">
                          <a:solidFill>
                            <a:schemeClr val="accent1"/>
                          </a:solidFill>
                          <a:latin typeface="Avenir Next" panose="020B0503020202020204" pitchFamily="34" charset="0"/>
                        </a:rPr>
                        <a:t>réciprocitaire</a:t>
                      </a:r>
                      <a:r>
                        <a:rPr lang="fr-FR" sz="1600" b="1" noProof="0" dirty="0">
                          <a:latin typeface="Avenir Next" panose="020B0503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dirty="0">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latin typeface="Avenir Next" panose="020B0503020202020204" pitchFamily="34" charset="0"/>
                        </a:rPr>
                        <a:t>→ </a:t>
                      </a:r>
                      <a:r>
                        <a:rPr lang="fr-FR" sz="1600" noProof="0" dirty="0">
                          <a:solidFill>
                            <a:schemeClr val="accent1"/>
                          </a:solidFill>
                          <a:latin typeface="Avenir Next" panose="020B0503020202020204" pitchFamily="34" charset="0"/>
                        </a:rPr>
                        <a:t>Organisation engagée*</a:t>
                      </a:r>
                    </a:p>
                  </a:txBody>
                  <a:tcPr marL="117255" marR="117255" anchor="ctr"/>
                </a:tc>
                <a:extLst>
                  <a:ext uri="{0D108BD9-81ED-4DB2-BD59-A6C34878D82A}">
                    <a16:rowId xmlns:a16="http://schemas.microsoft.com/office/drawing/2014/main" val="2128662657"/>
                  </a:ext>
                </a:extLst>
              </a:tr>
            </a:tbl>
          </a:graphicData>
        </a:graphic>
      </p:graphicFrame>
      <p:sp>
        <p:nvSpPr>
          <p:cNvPr id="4" name="Rectángulo 3">
            <a:extLst>
              <a:ext uri="{FF2B5EF4-FFF2-40B4-BE49-F238E27FC236}">
                <a16:creationId xmlns:a16="http://schemas.microsoft.com/office/drawing/2014/main" id="{C15F0D31-1328-1945-94FF-3B7A07DE6104}"/>
              </a:ext>
            </a:extLst>
          </p:cNvPr>
          <p:cNvSpPr/>
          <p:nvPr/>
        </p:nvSpPr>
        <p:spPr>
          <a:xfrm>
            <a:off x="2035696" y="6302802"/>
            <a:ext cx="5072607" cy="461665"/>
          </a:xfrm>
          <a:prstGeom prst="rect">
            <a:avLst/>
          </a:prstGeom>
        </p:spPr>
        <p:txBody>
          <a:bodyPr wrap="none">
            <a:spAutoFit/>
          </a:bodyPr>
          <a:lstStyle/>
          <a:p>
            <a:r>
              <a:rPr lang="fr-FR" sz="2400" dirty="0">
                <a:latin typeface="Avenir Next" panose="020B0503020202020204" pitchFamily="34" charset="0"/>
                <a:sym typeface="Wingdings" pitchFamily="2" charset="2"/>
              </a:rPr>
              <a:t>→ </a:t>
            </a:r>
            <a:r>
              <a:rPr lang="fr-FR" sz="2400" dirty="0">
                <a:latin typeface="Avenir Next" panose="020B0503020202020204" pitchFamily="34" charset="0"/>
              </a:rPr>
              <a:t>Affaiblissement de la réciprocité</a:t>
            </a:r>
            <a:endParaRPr lang="es-ES" sz="2400" dirty="0">
              <a:latin typeface="Avenir Next" panose="020B0503020202020204" pitchFamily="34" charset="0"/>
            </a:endParaRPr>
          </a:p>
        </p:txBody>
      </p:sp>
    </p:spTree>
    <p:extLst>
      <p:ext uri="{BB962C8B-B14F-4D97-AF65-F5344CB8AC3E}">
        <p14:creationId xmlns:p14="http://schemas.microsoft.com/office/powerpoint/2010/main" val="1746876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87EA041-7EFA-1A43-A047-6456263E58B7}"/>
              </a:ext>
            </a:extLst>
          </p:cNvPr>
          <p:cNvSpPr>
            <a:spLocks noGrp="1"/>
          </p:cNvSpPr>
          <p:nvPr>
            <p:ph type="title"/>
          </p:nvPr>
        </p:nvSpPr>
        <p:spPr/>
        <p:txBody>
          <a:bodyPr/>
          <a:lstStyle/>
          <a:p>
            <a:r>
              <a:rPr lang="fr-FR" sz="2800" dirty="0"/>
              <a:t>Institutionnalisation de l’économie solidaire</a:t>
            </a:r>
          </a:p>
        </p:txBody>
      </p:sp>
      <p:sp>
        <p:nvSpPr>
          <p:cNvPr id="3" name="Marcador de contenido 2">
            <a:extLst>
              <a:ext uri="{FF2B5EF4-FFF2-40B4-BE49-F238E27FC236}">
                <a16:creationId xmlns:a16="http://schemas.microsoft.com/office/drawing/2014/main" id="{8C92454B-7D1D-124D-B104-35132EC7AE95}"/>
              </a:ext>
            </a:extLst>
          </p:cNvPr>
          <p:cNvSpPr>
            <a:spLocks noGrp="1"/>
          </p:cNvSpPr>
          <p:nvPr>
            <p:ph idx="1"/>
          </p:nvPr>
        </p:nvSpPr>
        <p:spPr/>
        <p:txBody>
          <a:bodyPr>
            <a:normAutofit/>
          </a:bodyPr>
          <a:lstStyle/>
          <a:p>
            <a:r>
              <a:rPr lang="fr-FR" dirty="0"/>
              <a:t>Introduction</a:t>
            </a:r>
            <a:br>
              <a:rPr lang="fr-FR" dirty="0"/>
            </a:br>
            <a:r>
              <a:rPr lang="fr-FR" sz="1500" dirty="0">
                <a:solidFill>
                  <a:schemeClr val="tx1">
                    <a:lumMod val="75000"/>
                    <a:lumOff val="25000"/>
                  </a:schemeClr>
                </a:solidFill>
              </a:rPr>
              <a:t>Economie solidaire </a:t>
            </a:r>
            <a:br>
              <a:rPr lang="fr-FR" sz="1500" dirty="0">
                <a:solidFill>
                  <a:schemeClr val="tx1">
                    <a:lumMod val="75000"/>
                    <a:lumOff val="25000"/>
                  </a:schemeClr>
                </a:solidFill>
              </a:rPr>
            </a:br>
            <a:r>
              <a:rPr lang="fr-FR" sz="1500" dirty="0">
                <a:solidFill>
                  <a:schemeClr val="tx1">
                    <a:lumMod val="75000"/>
                    <a:lumOff val="25000"/>
                  </a:schemeClr>
                </a:solidFill>
              </a:rPr>
              <a:t>Objet et questions de recherche</a:t>
            </a:r>
          </a:p>
          <a:p>
            <a:r>
              <a:rPr lang="fr-FR" dirty="0"/>
              <a:t>Analyse historique</a:t>
            </a:r>
            <a:br>
              <a:rPr lang="fr-FR" dirty="0"/>
            </a:br>
            <a:r>
              <a:rPr lang="fr-FR" sz="1500" dirty="0">
                <a:solidFill>
                  <a:schemeClr val="tx1">
                    <a:lumMod val="75000"/>
                    <a:lumOff val="25000"/>
                  </a:schemeClr>
                </a:solidFill>
              </a:rPr>
              <a:t>Trajectoires institutionnelles </a:t>
            </a:r>
            <a:br>
              <a:rPr lang="fr-FR" sz="1500" dirty="0">
                <a:solidFill>
                  <a:schemeClr val="tx1">
                    <a:lumMod val="75000"/>
                    <a:lumOff val="25000"/>
                  </a:schemeClr>
                </a:solidFill>
              </a:rPr>
            </a:br>
            <a:r>
              <a:rPr lang="fr-FR" sz="1500" dirty="0">
                <a:solidFill>
                  <a:schemeClr val="tx1">
                    <a:lumMod val="75000"/>
                    <a:lumOff val="25000"/>
                  </a:schemeClr>
                </a:solidFill>
              </a:rPr>
              <a:t>Typologie des organisations</a:t>
            </a:r>
          </a:p>
          <a:p>
            <a:r>
              <a:rPr lang="fr-FR" b="1" dirty="0">
                <a:solidFill>
                  <a:schemeClr val="accent6"/>
                </a:solidFill>
              </a:rPr>
              <a:t>Analyse des tensions</a:t>
            </a:r>
            <a:br>
              <a:rPr lang="fr-FR" dirty="0"/>
            </a:br>
            <a:r>
              <a:rPr lang="fr-FR" sz="1500" dirty="0">
                <a:solidFill>
                  <a:schemeClr val="tx1">
                    <a:lumMod val="75000"/>
                    <a:lumOff val="25000"/>
                  </a:schemeClr>
                </a:solidFill>
              </a:rPr>
              <a:t>Cas: politique d’achats publics inclusifs en Équateur</a:t>
            </a:r>
            <a:br>
              <a:rPr lang="fr-FR" sz="1500" dirty="0">
                <a:solidFill>
                  <a:schemeClr val="tx1">
                    <a:lumMod val="75000"/>
                    <a:lumOff val="25000"/>
                  </a:schemeClr>
                </a:solidFill>
              </a:rPr>
            </a:br>
            <a:r>
              <a:rPr lang="fr-FR" sz="1500" dirty="0">
                <a:solidFill>
                  <a:schemeClr val="tx1">
                    <a:lumMod val="75000"/>
                    <a:lumOff val="25000"/>
                  </a:schemeClr>
                </a:solidFill>
              </a:rPr>
              <a:t>Effets sur les pratiques des organisations</a:t>
            </a:r>
            <a:br>
              <a:rPr lang="fr-FR" sz="1500" dirty="0">
                <a:solidFill>
                  <a:schemeClr val="tx1">
                    <a:lumMod val="75000"/>
                    <a:lumOff val="25000"/>
                  </a:schemeClr>
                </a:solidFill>
              </a:rPr>
            </a:br>
            <a:r>
              <a:rPr lang="fr-FR" sz="1500" dirty="0">
                <a:solidFill>
                  <a:schemeClr val="accent6"/>
                </a:solidFill>
              </a:rPr>
              <a:t>Stratégies dans l’espace public</a:t>
            </a:r>
          </a:p>
          <a:p>
            <a:r>
              <a:rPr lang="fr-FR" dirty="0"/>
              <a:t>Conclusions</a:t>
            </a:r>
          </a:p>
        </p:txBody>
      </p:sp>
      <p:pic>
        <p:nvPicPr>
          <p:cNvPr id="7" name="Marcador de posición de imagen 6">
            <a:extLst>
              <a:ext uri="{FF2B5EF4-FFF2-40B4-BE49-F238E27FC236}">
                <a16:creationId xmlns:a16="http://schemas.microsoft.com/office/drawing/2014/main" id="{4CD3F772-FC2E-B84F-BCC8-38C2E05E7163}"/>
              </a:ext>
            </a:extLst>
          </p:cNvPr>
          <p:cNvPicPr>
            <a:picLocks noGrp="1" noChangeAspect="1"/>
          </p:cNvPicPr>
          <p:nvPr>
            <p:ph type="pic" sz="quarter" idx="10"/>
          </p:nvPr>
        </p:nvPicPr>
        <p:blipFill>
          <a:blip r:embed="rId2"/>
          <a:srcRect l="7533" r="7533"/>
          <a:stretch>
            <a:fillRect/>
          </a:stretch>
        </p:blipFill>
        <p:spPr/>
      </p:pic>
    </p:spTree>
    <p:extLst>
      <p:ext uri="{BB962C8B-B14F-4D97-AF65-F5344CB8AC3E}">
        <p14:creationId xmlns:p14="http://schemas.microsoft.com/office/powerpoint/2010/main" val="69329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87EA041-7EFA-1A43-A047-6456263E58B7}"/>
              </a:ext>
            </a:extLst>
          </p:cNvPr>
          <p:cNvSpPr>
            <a:spLocks noGrp="1"/>
          </p:cNvSpPr>
          <p:nvPr>
            <p:ph type="title"/>
          </p:nvPr>
        </p:nvSpPr>
        <p:spPr/>
        <p:txBody>
          <a:bodyPr/>
          <a:lstStyle/>
          <a:p>
            <a:r>
              <a:rPr lang="fr-FR" sz="2800" dirty="0"/>
              <a:t>Institutionnalisation de l’économie solidaire</a:t>
            </a:r>
          </a:p>
        </p:txBody>
      </p:sp>
      <p:sp>
        <p:nvSpPr>
          <p:cNvPr id="3" name="Marcador de contenido 2">
            <a:extLst>
              <a:ext uri="{FF2B5EF4-FFF2-40B4-BE49-F238E27FC236}">
                <a16:creationId xmlns:a16="http://schemas.microsoft.com/office/drawing/2014/main" id="{8C92454B-7D1D-124D-B104-35132EC7AE95}"/>
              </a:ext>
            </a:extLst>
          </p:cNvPr>
          <p:cNvSpPr>
            <a:spLocks noGrp="1"/>
          </p:cNvSpPr>
          <p:nvPr>
            <p:ph idx="1"/>
          </p:nvPr>
        </p:nvSpPr>
        <p:spPr/>
        <p:txBody>
          <a:bodyPr>
            <a:normAutofit/>
          </a:bodyPr>
          <a:lstStyle/>
          <a:p>
            <a:r>
              <a:rPr lang="fr-FR" b="1" dirty="0">
                <a:solidFill>
                  <a:schemeClr val="accent6"/>
                </a:solidFill>
              </a:rPr>
              <a:t>Introduction</a:t>
            </a:r>
            <a:br>
              <a:rPr lang="fr-FR" dirty="0">
                <a:solidFill>
                  <a:schemeClr val="accent6"/>
                </a:solidFill>
              </a:rPr>
            </a:br>
            <a:r>
              <a:rPr lang="fr-FR" sz="1500" dirty="0">
                <a:solidFill>
                  <a:schemeClr val="accent6"/>
                </a:solidFill>
              </a:rPr>
              <a:t>Economie solidaire </a:t>
            </a:r>
            <a:br>
              <a:rPr lang="fr-FR" sz="1500" dirty="0">
                <a:solidFill>
                  <a:schemeClr val="accent6"/>
                </a:solidFill>
              </a:rPr>
            </a:br>
            <a:r>
              <a:rPr lang="fr-FR" sz="1500" dirty="0">
                <a:solidFill>
                  <a:schemeClr val="accent6"/>
                </a:solidFill>
              </a:rPr>
              <a:t>Objet et questions de recherche</a:t>
            </a:r>
          </a:p>
          <a:p>
            <a:r>
              <a:rPr lang="fr-FR" dirty="0"/>
              <a:t>Analyse historique</a:t>
            </a:r>
            <a:br>
              <a:rPr lang="fr-FR" dirty="0"/>
            </a:br>
            <a:r>
              <a:rPr lang="fr-FR" sz="1500" dirty="0">
                <a:solidFill>
                  <a:schemeClr val="tx1">
                    <a:lumMod val="75000"/>
                    <a:lumOff val="25000"/>
                  </a:schemeClr>
                </a:solidFill>
              </a:rPr>
              <a:t>Trajectoires institutionnelles </a:t>
            </a:r>
            <a:br>
              <a:rPr lang="fr-FR" sz="1500" dirty="0">
                <a:solidFill>
                  <a:schemeClr val="tx1">
                    <a:lumMod val="75000"/>
                    <a:lumOff val="25000"/>
                  </a:schemeClr>
                </a:solidFill>
              </a:rPr>
            </a:br>
            <a:r>
              <a:rPr lang="fr-FR" sz="1500" dirty="0">
                <a:solidFill>
                  <a:schemeClr val="tx1">
                    <a:lumMod val="75000"/>
                    <a:lumOff val="25000"/>
                  </a:schemeClr>
                </a:solidFill>
              </a:rPr>
              <a:t>Typologie des organisations</a:t>
            </a:r>
          </a:p>
          <a:p>
            <a:r>
              <a:rPr lang="fr-FR" dirty="0"/>
              <a:t>Analyse des tensions</a:t>
            </a:r>
            <a:br>
              <a:rPr lang="fr-FR" dirty="0"/>
            </a:br>
            <a:r>
              <a:rPr lang="fr-FR" sz="1500" dirty="0">
                <a:solidFill>
                  <a:schemeClr val="tx1">
                    <a:lumMod val="75000"/>
                    <a:lumOff val="25000"/>
                  </a:schemeClr>
                </a:solidFill>
              </a:rPr>
              <a:t>Cas: politique d’achats publics inclusifs en Équateur</a:t>
            </a:r>
            <a:br>
              <a:rPr lang="fr-FR" sz="1500" dirty="0">
                <a:solidFill>
                  <a:schemeClr val="tx1">
                    <a:lumMod val="75000"/>
                    <a:lumOff val="25000"/>
                  </a:schemeClr>
                </a:solidFill>
              </a:rPr>
            </a:br>
            <a:r>
              <a:rPr lang="fr-FR" sz="1500" dirty="0">
                <a:solidFill>
                  <a:schemeClr val="tx1">
                    <a:lumMod val="75000"/>
                    <a:lumOff val="25000"/>
                  </a:schemeClr>
                </a:solidFill>
              </a:rPr>
              <a:t>Effets sur les pratiques des organisations</a:t>
            </a:r>
            <a:br>
              <a:rPr lang="fr-FR" sz="1500" dirty="0">
                <a:solidFill>
                  <a:schemeClr val="tx1">
                    <a:lumMod val="75000"/>
                    <a:lumOff val="25000"/>
                  </a:schemeClr>
                </a:solidFill>
              </a:rPr>
            </a:br>
            <a:r>
              <a:rPr lang="fr-FR" sz="1500" dirty="0">
                <a:solidFill>
                  <a:schemeClr val="tx1">
                    <a:lumMod val="75000"/>
                    <a:lumOff val="25000"/>
                  </a:schemeClr>
                </a:solidFill>
              </a:rPr>
              <a:t>Stratégies dans l’espace public</a:t>
            </a:r>
          </a:p>
          <a:p>
            <a:r>
              <a:rPr lang="fr-FR" dirty="0"/>
              <a:t>Conclusions</a:t>
            </a:r>
          </a:p>
        </p:txBody>
      </p:sp>
      <p:pic>
        <p:nvPicPr>
          <p:cNvPr id="7" name="Marcador de posición de imagen 6">
            <a:extLst>
              <a:ext uri="{FF2B5EF4-FFF2-40B4-BE49-F238E27FC236}">
                <a16:creationId xmlns:a16="http://schemas.microsoft.com/office/drawing/2014/main" id="{4CD3F772-FC2E-B84F-BCC8-38C2E05E7163}"/>
              </a:ext>
            </a:extLst>
          </p:cNvPr>
          <p:cNvPicPr>
            <a:picLocks noGrp="1" noChangeAspect="1"/>
          </p:cNvPicPr>
          <p:nvPr>
            <p:ph type="pic" sz="quarter" idx="10"/>
          </p:nvPr>
        </p:nvPicPr>
        <p:blipFill>
          <a:blip r:embed="rId2"/>
          <a:srcRect l="7533" r="7533"/>
          <a:stretch>
            <a:fillRect/>
          </a:stretch>
        </p:blipFill>
        <p:spPr/>
      </p:pic>
    </p:spTree>
    <p:extLst>
      <p:ext uri="{BB962C8B-B14F-4D97-AF65-F5344CB8AC3E}">
        <p14:creationId xmlns:p14="http://schemas.microsoft.com/office/powerpoint/2010/main" val="4220953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52668C6C-1C2B-354D-9909-5694E4A2AB62}"/>
              </a:ext>
            </a:extLst>
          </p:cNvPr>
          <p:cNvGraphicFramePr>
            <a:graphicFrameLocks noGrp="1"/>
          </p:cNvGraphicFramePr>
          <p:nvPr>
            <p:ph idx="1"/>
          </p:nvPr>
        </p:nvGraphicFramePr>
        <p:xfrm>
          <a:off x="5968719" y="3850903"/>
          <a:ext cx="2426049" cy="1631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20B178A2-59C8-4C44-A4D5-FEC415539320}"/>
              </a:ext>
            </a:extLst>
          </p:cNvPr>
          <p:cNvSpPr txBox="1"/>
          <p:nvPr/>
        </p:nvSpPr>
        <p:spPr>
          <a:xfrm>
            <a:off x="797642" y="2599087"/>
            <a:ext cx="2786340" cy="769441"/>
          </a:xfrm>
          <a:prstGeom prst="rect">
            <a:avLst/>
          </a:prstGeom>
          <a:noFill/>
        </p:spPr>
        <p:txBody>
          <a:bodyPr wrap="none" rtlCol="0">
            <a:spAutoFit/>
          </a:bodyPr>
          <a:lstStyle/>
          <a:p>
            <a:r>
              <a:rPr lang="fr-FR" sz="1600" b="1" dirty="0">
                <a:solidFill>
                  <a:schemeClr val="accent1"/>
                </a:solidFill>
                <a:latin typeface="Avenir Next" panose="020B0503020202020204" pitchFamily="34" charset="0"/>
              </a:rPr>
              <a:t>Adaptation</a:t>
            </a:r>
          </a:p>
          <a:p>
            <a:r>
              <a:rPr lang="fr-FR" sz="1600" dirty="0">
                <a:latin typeface="Avenir Next" panose="020B0503020202020204" pitchFamily="34" charset="0"/>
              </a:rPr>
              <a:t>Isomorphisme institutionnel</a:t>
            </a:r>
          </a:p>
          <a:p>
            <a:r>
              <a:rPr lang="fr-FR" sz="1200" dirty="0">
                <a:solidFill>
                  <a:schemeClr val="tx1">
                    <a:lumMod val="50000"/>
                    <a:lumOff val="50000"/>
                  </a:schemeClr>
                </a:solidFill>
                <a:latin typeface="Avenir Next" panose="020B0503020202020204" pitchFamily="34" charset="0"/>
              </a:rPr>
              <a:t>(DiMaggio &amp; Powell, 1983)</a:t>
            </a:r>
            <a:endParaRPr lang="fr-FR" sz="1200" dirty="0">
              <a:latin typeface="Avenir Next" panose="020B0503020202020204" pitchFamily="34" charset="0"/>
            </a:endParaRPr>
          </a:p>
        </p:txBody>
      </p:sp>
      <p:sp>
        <p:nvSpPr>
          <p:cNvPr id="8" name="CuadroTexto 7">
            <a:extLst>
              <a:ext uri="{FF2B5EF4-FFF2-40B4-BE49-F238E27FC236}">
                <a16:creationId xmlns:a16="http://schemas.microsoft.com/office/drawing/2014/main" id="{429DB1BC-E604-B346-B35A-1B68FED7F0F6}"/>
              </a:ext>
            </a:extLst>
          </p:cNvPr>
          <p:cNvSpPr txBox="1"/>
          <p:nvPr/>
        </p:nvSpPr>
        <p:spPr>
          <a:xfrm>
            <a:off x="4687747" y="2585169"/>
            <a:ext cx="3730172" cy="769441"/>
          </a:xfrm>
          <a:prstGeom prst="rect">
            <a:avLst/>
          </a:prstGeom>
          <a:noFill/>
        </p:spPr>
        <p:txBody>
          <a:bodyPr wrap="square" rtlCol="0">
            <a:spAutoFit/>
          </a:bodyPr>
          <a:lstStyle/>
          <a:p>
            <a:pPr algn="r"/>
            <a:r>
              <a:rPr lang="fr-FR" sz="1600" b="1" dirty="0">
                <a:solidFill>
                  <a:schemeClr val="accent1"/>
                </a:solidFill>
                <a:latin typeface="Avenir Next" panose="020B0503020202020204" pitchFamily="34" charset="0"/>
              </a:rPr>
              <a:t>Action publique</a:t>
            </a:r>
          </a:p>
          <a:p>
            <a:pPr algn="r"/>
            <a:r>
              <a:rPr lang="fr-FR" sz="1600" dirty="0">
                <a:latin typeface="Avenir Next" panose="020B0503020202020204" pitchFamily="34" charset="0"/>
              </a:rPr>
              <a:t>Espaces de débat, négociation…</a:t>
            </a:r>
            <a:br>
              <a:rPr lang="fr-FR" sz="1600" dirty="0">
                <a:latin typeface="Avenir Next" panose="020B0503020202020204" pitchFamily="34" charset="0"/>
              </a:rPr>
            </a:br>
            <a:r>
              <a:rPr lang="fr-FR" sz="1200" dirty="0">
                <a:solidFill>
                  <a:schemeClr val="tx1">
                    <a:lumMod val="50000"/>
                    <a:lumOff val="50000"/>
                  </a:schemeClr>
                </a:solidFill>
                <a:latin typeface="Avenir Next" panose="020B0503020202020204" pitchFamily="34" charset="0"/>
              </a:rPr>
              <a:t>(Laville et al. 2005)</a:t>
            </a:r>
          </a:p>
        </p:txBody>
      </p:sp>
      <p:cxnSp>
        <p:nvCxnSpPr>
          <p:cNvPr id="11" name="Conector recto de flecha 10">
            <a:extLst>
              <a:ext uri="{FF2B5EF4-FFF2-40B4-BE49-F238E27FC236}">
                <a16:creationId xmlns:a16="http://schemas.microsoft.com/office/drawing/2014/main" id="{8CB194E0-3A32-9E40-B6CA-DAFD0575DF82}"/>
              </a:ext>
            </a:extLst>
          </p:cNvPr>
          <p:cNvCxnSpPr>
            <a:cxnSpLocks/>
          </p:cNvCxnSpPr>
          <p:nvPr/>
        </p:nvCxnSpPr>
        <p:spPr>
          <a:xfrm>
            <a:off x="810228" y="2449630"/>
            <a:ext cx="758454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itre 1">
            <a:extLst>
              <a:ext uri="{FF2B5EF4-FFF2-40B4-BE49-F238E27FC236}">
                <a16:creationId xmlns:a16="http://schemas.microsoft.com/office/drawing/2014/main" id="{4192C906-0196-7140-A889-F83B1B122BE4}"/>
              </a:ext>
            </a:extLst>
          </p:cNvPr>
          <p:cNvSpPr txBox="1">
            <a:spLocks/>
          </p:cNvSpPr>
          <p:nvPr/>
        </p:nvSpPr>
        <p:spPr>
          <a:xfrm>
            <a:off x="671332" y="325047"/>
            <a:ext cx="7746586" cy="1053471"/>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200" b="0" i="0" kern="1200" baseline="0">
                <a:solidFill>
                  <a:schemeClr val="tx1"/>
                </a:solidFill>
                <a:latin typeface="Avenir Next" charset="0"/>
                <a:ea typeface="Avenir Next" charset="0"/>
                <a:cs typeface="Avenir Next" charset="0"/>
              </a:defRPr>
            </a:lvl1pPr>
          </a:lstStyle>
          <a:p>
            <a:r>
              <a:rPr lang="fr-FR" dirty="0">
                <a:solidFill>
                  <a:schemeClr val="bg1">
                    <a:lumMod val="50000"/>
                  </a:schemeClr>
                </a:solidFill>
              </a:rPr>
              <a:t>Analyse des tensions</a:t>
            </a:r>
            <a:br>
              <a:rPr lang="fr-FR" dirty="0"/>
            </a:br>
            <a:r>
              <a:rPr lang="fr-FR" dirty="0"/>
              <a:t>Stratégies des organisations</a:t>
            </a:r>
          </a:p>
        </p:txBody>
      </p:sp>
      <p:sp>
        <p:nvSpPr>
          <p:cNvPr id="16" name="CuadroTexto 15">
            <a:extLst>
              <a:ext uri="{FF2B5EF4-FFF2-40B4-BE49-F238E27FC236}">
                <a16:creationId xmlns:a16="http://schemas.microsoft.com/office/drawing/2014/main" id="{E8FAA1AD-4EA5-B148-9514-C76BF39289B2}"/>
              </a:ext>
            </a:extLst>
          </p:cNvPr>
          <p:cNvSpPr txBox="1"/>
          <p:nvPr/>
        </p:nvSpPr>
        <p:spPr>
          <a:xfrm>
            <a:off x="7294300" y="3285232"/>
            <a:ext cx="1515158" cy="523220"/>
          </a:xfrm>
          <a:prstGeom prst="rect">
            <a:avLst/>
          </a:prstGeom>
          <a:noFill/>
        </p:spPr>
        <p:txBody>
          <a:bodyPr wrap="none" rtlCol="0">
            <a:spAutoFit/>
          </a:bodyPr>
          <a:lstStyle/>
          <a:p>
            <a:pPr algn="ctr"/>
            <a:r>
              <a:rPr lang="fr-FR" sz="1400" dirty="0">
                <a:latin typeface="Avenir Book" panose="02000503020000020003" pitchFamily="2" charset="0"/>
              </a:rPr>
              <a:t>« nouveaux » </a:t>
            </a:r>
            <a:br>
              <a:rPr lang="fr-FR" sz="1400" dirty="0">
                <a:latin typeface="Avenir Book" panose="02000503020000020003" pitchFamily="2" charset="0"/>
              </a:rPr>
            </a:br>
            <a:r>
              <a:rPr lang="fr-FR" sz="1400" dirty="0">
                <a:latin typeface="Avenir Book" panose="02000503020000020003" pitchFamily="2" charset="0"/>
              </a:rPr>
              <a:t>sujets politiques</a:t>
            </a:r>
          </a:p>
        </p:txBody>
      </p:sp>
      <p:graphicFrame>
        <p:nvGraphicFramePr>
          <p:cNvPr id="4" name="Diagrama 3">
            <a:extLst>
              <a:ext uri="{FF2B5EF4-FFF2-40B4-BE49-F238E27FC236}">
                <a16:creationId xmlns:a16="http://schemas.microsoft.com/office/drawing/2014/main" id="{38383D27-CE15-CD41-9814-5F63333D4181}"/>
              </a:ext>
            </a:extLst>
          </p:cNvPr>
          <p:cNvGraphicFramePr/>
          <p:nvPr>
            <p:extLst>
              <p:ext uri="{D42A27DB-BD31-4B8C-83A1-F6EECF244321}">
                <p14:modId xmlns:p14="http://schemas.microsoft.com/office/powerpoint/2010/main" val="1989738070"/>
              </p:ext>
            </p:extLst>
          </p:nvPr>
        </p:nvGraphicFramePr>
        <p:xfrm>
          <a:off x="2498626" y="3850903"/>
          <a:ext cx="4091997" cy="2578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CuadroTexto 4">
            <a:extLst>
              <a:ext uri="{FF2B5EF4-FFF2-40B4-BE49-F238E27FC236}">
                <a16:creationId xmlns:a16="http://schemas.microsoft.com/office/drawing/2014/main" id="{378F984C-44FA-9F4D-9456-C60171E592EB}"/>
              </a:ext>
            </a:extLst>
          </p:cNvPr>
          <p:cNvSpPr txBox="1"/>
          <p:nvPr/>
        </p:nvSpPr>
        <p:spPr>
          <a:xfrm>
            <a:off x="5977234" y="5786656"/>
            <a:ext cx="2417534" cy="615553"/>
          </a:xfrm>
          <a:prstGeom prst="rect">
            <a:avLst/>
          </a:prstGeom>
          <a:solidFill>
            <a:schemeClr val="bg1"/>
          </a:solidFill>
          <a:ln>
            <a:solidFill>
              <a:srgbClr val="FF0000"/>
            </a:solidFill>
          </a:ln>
        </p:spPr>
        <p:txBody>
          <a:bodyPr wrap="square" rtlCol="0">
            <a:spAutoFit/>
          </a:bodyPr>
          <a:lstStyle/>
          <a:p>
            <a:pPr algn="ctr"/>
            <a:r>
              <a:rPr lang="es-ES" sz="1700" dirty="0">
                <a:latin typeface="Avenir Next" panose="020B0503020202020204" pitchFamily="34" charset="0"/>
              </a:rPr>
              <a:t>Risque d’instrumentalisation</a:t>
            </a:r>
          </a:p>
        </p:txBody>
      </p:sp>
      <p:sp>
        <p:nvSpPr>
          <p:cNvPr id="15" name="Flecha derecha 14">
            <a:extLst>
              <a:ext uri="{FF2B5EF4-FFF2-40B4-BE49-F238E27FC236}">
                <a16:creationId xmlns:a16="http://schemas.microsoft.com/office/drawing/2014/main" id="{9FC2F133-550B-5142-950B-152E617B025D}"/>
              </a:ext>
            </a:extLst>
          </p:cNvPr>
          <p:cNvSpPr/>
          <p:nvPr/>
        </p:nvSpPr>
        <p:spPr>
          <a:xfrm rot="19632039" flipH="1">
            <a:off x="5306682" y="3411389"/>
            <a:ext cx="204731" cy="21758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24" name="Flecha derecha 23">
            <a:extLst>
              <a:ext uri="{FF2B5EF4-FFF2-40B4-BE49-F238E27FC236}">
                <a16:creationId xmlns:a16="http://schemas.microsoft.com/office/drawing/2014/main" id="{086F2D3C-39FA-0545-956D-85B9C047A6B8}"/>
              </a:ext>
            </a:extLst>
          </p:cNvPr>
          <p:cNvSpPr/>
          <p:nvPr/>
        </p:nvSpPr>
        <p:spPr>
          <a:xfrm rot="16200000" flipH="1">
            <a:off x="7079377" y="3411391"/>
            <a:ext cx="204731" cy="21758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27" name="Rayo 26">
            <a:extLst>
              <a:ext uri="{FF2B5EF4-FFF2-40B4-BE49-F238E27FC236}">
                <a16:creationId xmlns:a16="http://schemas.microsoft.com/office/drawing/2014/main" id="{854E2CF5-8D68-8549-BB74-DC59520EC1C0}"/>
              </a:ext>
            </a:extLst>
          </p:cNvPr>
          <p:cNvSpPr/>
          <p:nvPr/>
        </p:nvSpPr>
        <p:spPr>
          <a:xfrm flipH="1">
            <a:off x="5769362" y="4077891"/>
            <a:ext cx="280989" cy="225441"/>
          </a:xfrm>
          <a:prstGeom prst="lightningBolt">
            <a:avLst/>
          </a:prstGeom>
          <a:ln>
            <a:solidFill>
              <a:srgbClr val="FF56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798162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87EA041-7EFA-1A43-A047-6456263E58B7}"/>
              </a:ext>
            </a:extLst>
          </p:cNvPr>
          <p:cNvSpPr>
            <a:spLocks noGrp="1"/>
          </p:cNvSpPr>
          <p:nvPr>
            <p:ph type="title"/>
          </p:nvPr>
        </p:nvSpPr>
        <p:spPr/>
        <p:txBody>
          <a:bodyPr/>
          <a:lstStyle/>
          <a:p>
            <a:r>
              <a:rPr lang="fr-FR" sz="2800" dirty="0"/>
              <a:t>Institutionnalisation de l’économie solidaire</a:t>
            </a:r>
          </a:p>
        </p:txBody>
      </p:sp>
      <p:sp>
        <p:nvSpPr>
          <p:cNvPr id="3" name="Marcador de contenido 2">
            <a:extLst>
              <a:ext uri="{FF2B5EF4-FFF2-40B4-BE49-F238E27FC236}">
                <a16:creationId xmlns:a16="http://schemas.microsoft.com/office/drawing/2014/main" id="{8C92454B-7D1D-124D-B104-35132EC7AE95}"/>
              </a:ext>
            </a:extLst>
          </p:cNvPr>
          <p:cNvSpPr>
            <a:spLocks noGrp="1"/>
          </p:cNvSpPr>
          <p:nvPr>
            <p:ph idx="1"/>
          </p:nvPr>
        </p:nvSpPr>
        <p:spPr/>
        <p:txBody>
          <a:bodyPr>
            <a:normAutofit/>
          </a:bodyPr>
          <a:lstStyle/>
          <a:p>
            <a:r>
              <a:rPr lang="fr-FR" dirty="0"/>
              <a:t>Introduction</a:t>
            </a:r>
            <a:br>
              <a:rPr lang="fr-FR" dirty="0"/>
            </a:br>
            <a:r>
              <a:rPr lang="fr-FR" sz="1500" dirty="0">
                <a:solidFill>
                  <a:schemeClr val="tx1">
                    <a:lumMod val="75000"/>
                    <a:lumOff val="25000"/>
                  </a:schemeClr>
                </a:solidFill>
              </a:rPr>
              <a:t>Economie solidaire </a:t>
            </a:r>
            <a:br>
              <a:rPr lang="fr-FR" sz="1500" dirty="0">
                <a:solidFill>
                  <a:schemeClr val="tx1">
                    <a:lumMod val="75000"/>
                    <a:lumOff val="25000"/>
                  </a:schemeClr>
                </a:solidFill>
              </a:rPr>
            </a:br>
            <a:r>
              <a:rPr lang="fr-FR" sz="1500" dirty="0">
                <a:solidFill>
                  <a:schemeClr val="tx1">
                    <a:lumMod val="75000"/>
                    <a:lumOff val="25000"/>
                  </a:schemeClr>
                </a:solidFill>
              </a:rPr>
              <a:t>Objet et questions de recherche</a:t>
            </a:r>
          </a:p>
          <a:p>
            <a:r>
              <a:rPr lang="fr-FR" dirty="0"/>
              <a:t>Analyse historique</a:t>
            </a:r>
            <a:br>
              <a:rPr lang="fr-FR" dirty="0"/>
            </a:br>
            <a:r>
              <a:rPr lang="fr-FR" sz="1500" dirty="0">
                <a:solidFill>
                  <a:schemeClr val="tx1">
                    <a:lumMod val="75000"/>
                    <a:lumOff val="25000"/>
                  </a:schemeClr>
                </a:solidFill>
              </a:rPr>
              <a:t>Trajectoires institutionnelles </a:t>
            </a:r>
            <a:br>
              <a:rPr lang="fr-FR" sz="1500" dirty="0">
                <a:solidFill>
                  <a:schemeClr val="tx1">
                    <a:lumMod val="75000"/>
                    <a:lumOff val="25000"/>
                  </a:schemeClr>
                </a:solidFill>
              </a:rPr>
            </a:br>
            <a:r>
              <a:rPr lang="fr-FR" sz="1500" dirty="0">
                <a:solidFill>
                  <a:schemeClr val="tx1">
                    <a:lumMod val="75000"/>
                    <a:lumOff val="25000"/>
                  </a:schemeClr>
                </a:solidFill>
              </a:rPr>
              <a:t>Typologie des organisations</a:t>
            </a:r>
          </a:p>
          <a:p>
            <a:r>
              <a:rPr lang="fr-FR" dirty="0"/>
              <a:t>Analyse des tensions</a:t>
            </a:r>
            <a:br>
              <a:rPr lang="fr-FR" dirty="0"/>
            </a:br>
            <a:r>
              <a:rPr lang="fr-FR" sz="1500" dirty="0">
                <a:solidFill>
                  <a:schemeClr val="tx1">
                    <a:lumMod val="75000"/>
                    <a:lumOff val="25000"/>
                  </a:schemeClr>
                </a:solidFill>
              </a:rPr>
              <a:t>Cas: politique d’achats publics inclusifs en Équateur</a:t>
            </a:r>
            <a:br>
              <a:rPr lang="fr-FR" sz="1500" dirty="0">
                <a:solidFill>
                  <a:schemeClr val="tx1">
                    <a:lumMod val="75000"/>
                    <a:lumOff val="25000"/>
                  </a:schemeClr>
                </a:solidFill>
              </a:rPr>
            </a:br>
            <a:r>
              <a:rPr lang="fr-FR" sz="1500" dirty="0">
                <a:solidFill>
                  <a:schemeClr val="tx1">
                    <a:lumMod val="75000"/>
                    <a:lumOff val="25000"/>
                  </a:schemeClr>
                </a:solidFill>
              </a:rPr>
              <a:t>Effets sur les pratiques des organisations</a:t>
            </a:r>
            <a:br>
              <a:rPr lang="fr-FR" sz="1500" dirty="0">
                <a:solidFill>
                  <a:schemeClr val="tx1">
                    <a:lumMod val="75000"/>
                    <a:lumOff val="25000"/>
                  </a:schemeClr>
                </a:solidFill>
              </a:rPr>
            </a:br>
            <a:r>
              <a:rPr lang="fr-FR" sz="1500" dirty="0">
                <a:solidFill>
                  <a:schemeClr val="tx1">
                    <a:lumMod val="75000"/>
                    <a:lumOff val="25000"/>
                  </a:schemeClr>
                </a:solidFill>
              </a:rPr>
              <a:t>Stratégies dans l’espace public</a:t>
            </a:r>
          </a:p>
          <a:p>
            <a:r>
              <a:rPr lang="fr-FR" b="1" dirty="0">
                <a:solidFill>
                  <a:schemeClr val="accent6"/>
                </a:solidFill>
              </a:rPr>
              <a:t>Conclusions</a:t>
            </a:r>
          </a:p>
        </p:txBody>
      </p:sp>
      <p:pic>
        <p:nvPicPr>
          <p:cNvPr id="7" name="Marcador de posición de imagen 6">
            <a:extLst>
              <a:ext uri="{FF2B5EF4-FFF2-40B4-BE49-F238E27FC236}">
                <a16:creationId xmlns:a16="http://schemas.microsoft.com/office/drawing/2014/main" id="{4CD3F772-FC2E-B84F-BCC8-38C2E05E7163}"/>
              </a:ext>
            </a:extLst>
          </p:cNvPr>
          <p:cNvPicPr>
            <a:picLocks noGrp="1" noChangeAspect="1"/>
          </p:cNvPicPr>
          <p:nvPr>
            <p:ph type="pic" sz="quarter" idx="10"/>
          </p:nvPr>
        </p:nvPicPr>
        <p:blipFill>
          <a:blip r:embed="rId2"/>
          <a:srcRect l="7533" r="7533"/>
          <a:stretch>
            <a:fillRect/>
          </a:stretch>
        </p:blipFill>
        <p:spPr/>
      </p:pic>
    </p:spTree>
    <p:extLst>
      <p:ext uri="{BB962C8B-B14F-4D97-AF65-F5344CB8AC3E}">
        <p14:creationId xmlns:p14="http://schemas.microsoft.com/office/powerpoint/2010/main" val="2182487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354E77E-73CB-8D43-8362-40825397099C}"/>
              </a:ext>
            </a:extLst>
          </p:cNvPr>
          <p:cNvSpPr>
            <a:spLocks noGrp="1"/>
          </p:cNvSpPr>
          <p:nvPr>
            <p:ph idx="1"/>
          </p:nvPr>
        </p:nvSpPr>
        <p:spPr/>
        <p:txBody>
          <a:bodyPr>
            <a:normAutofit fontScale="92500" lnSpcReduction="10000"/>
          </a:bodyPr>
          <a:lstStyle/>
          <a:p>
            <a:r>
              <a:rPr lang="fr-BE" dirty="0"/>
              <a:t>Même dans le cadre de propositions de politiques plus novatrices (</a:t>
            </a:r>
            <a:r>
              <a:rPr lang="fr-BE" i="1" dirty="0"/>
              <a:t>Buen vivir) → </a:t>
            </a:r>
            <a:r>
              <a:rPr lang="fr-BE" dirty="0"/>
              <a:t>tendance à</a:t>
            </a:r>
            <a:r>
              <a:rPr lang="fr-FR" dirty="0"/>
              <a:t> réduire progressivement l’économie solidaire à une conception marchande.</a:t>
            </a:r>
          </a:p>
          <a:p>
            <a:endParaRPr lang="fr-BE" dirty="0"/>
          </a:p>
          <a:p>
            <a:r>
              <a:rPr lang="fr-BE" dirty="0"/>
              <a:t>L’économie solidaire étudié de manière isolée</a:t>
            </a:r>
            <a:br>
              <a:rPr lang="fr-BE" dirty="0"/>
            </a:br>
            <a:r>
              <a:rPr lang="fr-BE" sz="2400" dirty="0"/>
              <a:t>→</a:t>
            </a:r>
            <a:r>
              <a:rPr lang="fr-BE" dirty="0"/>
              <a:t> à partir de ses pratiques socioéconomiques</a:t>
            </a:r>
            <a:endParaRPr lang="fr-BE" sz="2000" dirty="0"/>
          </a:p>
          <a:p>
            <a:r>
              <a:rPr lang="fr-BE" sz="2000" dirty="0"/>
              <a:t>→ </a:t>
            </a:r>
            <a:r>
              <a:rPr lang="fr-BE" dirty="0"/>
              <a:t>en tant que mouvement social</a:t>
            </a:r>
          </a:p>
          <a:p>
            <a:endParaRPr lang="fr-BE" dirty="0"/>
          </a:p>
          <a:p>
            <a:r>
              <a:rPr lang="fr-FR" dirty="0"/>
              <a:t>En combinant analyses macro-institutionnelle et micro-sociale, mise en avant d’une </a:t>
            </a:r>
            <a:r>
              <a:rPr lang="fr-FR" dirty="0">
                <a:solidFill>
                  <a:schemeClr val="accent1"/>
                </a:solidFill>
              </a:rPr>
              <a:t>relation d’influence réciproque en tension </a:t>
            </a:r>
            <a:r>
              <a:rPr lang="fr-FR" dirty="0"/>
              <a:t>et</a:t>
            </a:r>
            <a:r>
              <a:rPr lang="fr-FR" dirty="0">
                <a:solidFill>
                  <a:schemeClr val="accent1"/>
                </a:solidFill>
              </a:rPr>
              <a:t> </a:t>
            </a:r>
            <a:r>
              <a:rPr lang="fr-FR" dirty="0"/>
              <a:t>à </a:t>
            </a:r>
            <a:r>
              <a:rPr lang="fr-FR" dirty="0">
                <a:solidFill>
                  <a:schemeClr val="accent1"/>
                </a:solidFill>
              </a:rPr>
              <a:t>long terme </a:t>
            </a:r>
            <a:r>
              <a:rPr lang="fr-FR" dirty="0"/>
              <a:t>entre l’économie solidaire et l’action de l’État.</a:t>
            </a:r>
            <a:endParaRPr lang="es-ES" dirty="0"/>
          </a:p>
        </p:txBody>
      </p:sp>
      <p:sp>
        <p:nvSpPr>
          <p:cNvPr id="7" name="Titre 1">
            <a:extLst>
              <a:ext uri="{FF2B5EF4-FFF2-40B4-BE49-F238E27FC236}">
                <a16:creationId xmlns:a16="http://schemas.microsoft.com/office/drawing/2014/main" id="{3BF63440-B1D2-7B46-BE52-BD13F673E242}"/>
              </a:ext>
            </a:extLst>
          </p:cNvPr>
          <p:cNvSpPr txBox="1">
            <a:spLocks/>
          </p:cNvSpPr>
          <p:nvPr/>
        </p:nvSpPr>
        <p:spPr>
          <a:xfrm>
            <a:off x="671332" y="325047"/>
            <a:ext cx="7746586" cy="1053471"/>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200" b="0" i="0" kern="1200" baseline="0">
                <a:solidFill>
                  <a:schemeClr val="tx1"/>
                </a:solidFill>
                <a:latin typeface="Avenir Next" charset="0"/>
                <a:ea typeface="Avenir Next" charset="0"/>
                <a:cs typeface="Avenir Next" charset="0"/>
              </a:defRPr>
            </a:lvl1pPr>
          </a:lstStyle>
          <a:p>
            <a:r>
              <a:rPr lang="fr-FR" sz="2900" dirty="0">
                <a:solidFill>
                  <a:schemeClr val="bg1">
                    <a:lumMod val="50000"/>
                  </a:schemeClr>
                </a:solidFill>
              </a:rPr>
              <a:t>Analyse des processus d’institutionnalisation</a:t>
            </a:r>
            <a:br>
              <a:rPr lang="fr-FR" sz="2900" dirty="0"/>
            </a:br>
            <a:r>
              <a:rPr lang="fr-FR" sz="2900" dirty="0"/>
              <a:t>Conclusion</a:t>
            </a:r>
          </a:p>
        </p:txBody>
      </p:sp>
    </p:spTree>
    <p:extLst>
      <p:ext uri="{BB962C8B-B14F-4D97-AF65-F5344CB8AC3E}">
        <p14:creationId xmlns:p14="http://schemas.microsoft.com/office/powerpoint/2010/main" val="3806907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87EA041-7EFA-1A43-A047-6456263E58B7}"/>
              </a:ext>
            </a:extLst>
          </p:cNvPr>
          <p:cNvSpPr>
            <a:spLocks noGrp="1"/>
          </p:cNvSpPr>
          <p:nvPr>
            <p:ph type="title"/>
          </p:nvPr>
        </p:nvSpPr>
        <p:spPr/>
        <p:txBody>
          <a:bodyPr/>
          <a:lstStyle/>
          <a:p>
            <a:r>
              <a:rPr lang="fr-FR" sz="2800" dirty="0"/>
              <a:t>Institutionnalisation de l’économie solidaire</a:t>
            </a:r>
          </a:p>
        </p:txBody>
      </p:sp>
      <p:sp>
        <p:nvSpPr>
          <p:cNvPr id="3" name="Marcador de contenido 2">
            <a:extLst>
              <a:ext uri="{FF2B5EF4-FFF2-40B4-BE49-F238E27FC236}">
                <a16:creationId xmlns:a16="http://schemas.microsoft.com/office/drawing/2014/main" id="{8C92454B-7D1D-124D-B104-35132EC7AE95}"/>
              </a:ext>
            </a:extLst>
          </p:cNvPr>
          <p:cNvSpPr>
            <a:spLocks noGrp="1"/>
          </p:cNvSpPr>
          <p:nvPr>
            <p:ph idx="1"/>
          </p:nvPr>
        </p:nvSpPr>
        <p:spPr/>
        <p:txBody>
          <a:bodyPr>
            <a:normAutofit/>
          </a:bodyPr>
          <a:lstStyle/>
          <a:p>
            <a:r>
              <a:rPr lang="fr-FR" dirty="0"/>
              <a:t>Merci !</a:t>
            </a:r>
            <a:br>
              <a:rPr lang="fr-FR" b="1" dirty="0">
                <a:solidFill>
                  <a:schemeClr val="accent6"/>
                </a:solidFill>
              </a:rPr>
            </a:br>
            <a:r>
              <a:rPr lang="fr-FR" sz="1800" dirty="0">
                <a:solidFill>
                  <a:schemeClr val="accent6"/>
                </a:solidFill>
              </a:rPr>
              <a:t>maria.ruizrivera@uclouvain.be</a:t>
            </a:r>
            <a:endParaRPr lang="fr-FR" sz="1800" dirty="0"/>
          </a:p>
        </p:txBody>
      </p:sp>
      <p:pic>
        <p:nvPicPr>
          <p:cNvPr id="7" name="Marcador de posición de imagen 6">
            <a:extLst>
              <a:ext uri="{FF2B5EF4-FFF2-40B4-BE49-F238E27FC236}">
                <a16:creationId xmlns:a16="http://schemas.microsoft.com/office/drawing/2014/main" id="{4CD3F772-FC2E-B84F-BCC8-38C2E05E7163}"/>
              </a:ext>
            </a:extLst>
          </p:cNvPr>
          <p:cNvPicPr>
            <a:picLocks noGrp="1" noChangeAspect="1"/>
          </p:cNvPicPr>
          <p:nvPr>
            <p:ph type="pic" sz="quarter" idx="10"/>
          </p:nvPr>
        </p:nvPicPr>
        <p:blipFill>
          <a:blip r:embed="rId2"/>
          <a:srcRect l="7533" r="7533"/>
          <a:stretch>
            <a:fillRect/>
          </a:stretch>
        </p:blipFill>
        <p:spPr/>
      </p:pic>
    </p:spTree>
    <p:extLst>
      <p:ext uri="{BB962C8B-B14F-4D97-AF65-F5344CB8AC3E}">
        <p14:creationId xmlns:p14="http://schemas.microsoft.com/office/powerpoint/2010/main" val="16912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690F4BD-F0F4-7342-9726-B84BC69E6AF1}"/>
              </a:ext>
            </a:extLst>
          </p:cNvPr>
          <p:cNvSpPr>
            <a:spLocks noGrp="1"/>
          </p:cNvSpPr>
          <p:nvPr>
            <p:ph type="title"/>
          </p:nvPr>
        </p:nvSpPr>
        <p:spPr/>
        <p:txBody>
          <a:bodyPr/>
          <a:lstStyle/>
          <a:p>
            <a:r>
              <a:rPr lang="fr-FR" dirty="0"/>
              <a:t>Économie solidaire</a:t>
            </a:r>
            <a:br>
              <a:rPr lang="fr-FR" dirty="0"/>
            </a:br>
            <a:endParaRPr lang="fr-FR" dirty="0"/>
          </a:p>
        </p:txBody>
      </p:sp>
      <p:sp>
        <p:nvSpPr>
          <p:cNvPr id="10" name="CuadroTexto 9">
            <a:extLst>
              <a:ext uri="{FF2B5EF4-FFF2-40B4-BE49-F238E27FC236}">
                <a16:creationId xmlns:a16="http://schemas.microsoft.com/office/drawing/2014/main" id="{C4DEA759-F2D4-D14F-ADD5-C98A574EEE2D}"/>
              </a:ext>
            </a:extLst>
          </p:cNvPr>
          <p:cNvSpPr txBox="1"/>
          <p:nvPr/>
        </p:nvSpPr>
        <p:spPr>
          <a:xfrm>
            <a:off x="2567170" y="1497406"/>
            <a:ext cx="2027052" cy="707886"/>
          </a:xfrm>
          <a:prstGeom prst="rect">
            <a:avLst/>
          </a:prstGeom>
          <a:noFill/>
        </p:spPr>
        <p:txBody>
          <a:bodyPr wrap="square" rtlCol="0" anchor="b">
            <a:spAutoFit/>
          </a:bodyPr>
          <a:lstStyle/>
          <a:p>
            <a:pPr algn="ctr"/>
            <a:r>
              <a:rPr lang="fr-FR" sz="2000" dirty="0">
                <a:latin typeface="Avenir Next" panose="020B0503020202020204" pitchFamily="34" charset="0"/>
              </a:rPr>
              <a:t>Organisation d’artisanes</a:t>
            </a:r>
          </a:p>
        </p:txBody>
      </p:sp>
      <p:sp>
        <p:nvSpPr>
          <p:cNvPr id="11" name="CuadroTexto 9">
            <a:extLst>
              <a:ext uri="{FF2B5EF4-FFF2-40B4-BE49-F238E27FC236}">
                <a16:creationId xmlns:a16="http://schemas.microsoft.com/office/drawing/2014/main" id="{183B3CEB-56F0-9D4F-83B2-4FFACAA85ACB}"/>
              </a:ext>
            </a:extLst>
          </p:cNvPr>
          <p:cNvSpPr txBox="1"/>
          <p:nvPr/>
        </p:nvSpPr>
        <p:spPr>
          <a:xfrm>
            <a:off x="4737839" y="1497406"/>
            <a:ext cx="2027052" cy="707886"/>
          </a:xfrm>
          <a:prstGeom prst="rect">
            <a:avLst/>
          </a:prstGeom>
          <a:noFill/>
        </p:spPr>
        <p:txBody>
          <a:bodyPr wrap="square" rtlCol="0" anchor="b">
            <a:spAutoFit/>
          </a:bodyPr>
          <a:lstStyle/>
          <a:p>
            <a:pPr algn="ctr"/>
            <a:r>
              <a:rPr lang="fr-FR" sz="2000" dirty="0">
                <a:latin typeface="Avenir Next" panose="020B0503020202020204" pitchFamily="34" charset="0"/>
              </a:rPr>
              <a:t>Organisation engagée</a:t>
            </a:r>
          </a:p>
        </p:txBody>
      </p:sp>
      <p:sp>
        <p:nvSpPr>
          <p:cNvPr id="12" name="CuadroTexto 9">
            <a:extLst>
              <a:ext uri="{FF2B5EF4-FFF2-40B4-BE49-F238E27FC236}">
                <a16:creationId xmlns:a16="http://schemas.microsoft.com/office/drawing/2014/main" id="{6F9C28FF-BDDA-8249-B3DD-A6269D26B862}"/>
              </a:ext>
            </a:extLst>
          </p:cNvPr>
          <p:cNvSpPr txBox="1"/>
          <p:nvPr/>
        </p:nvSpPr>
        <p:spPr>
          <a:xfrm>
            <a:off x="6908508" y="1497406"/>
            <a:ext cx="2027052" cy="707886"/>
          </a:xfrm>
          <a:prstGeom prst="rect">
            <a:avLst/>
          </a:prstGeom>
          <a:noFill/>
        </p:spPr>
        <p:txBody>
          <a:bodyPr wrap="square" rtlCol="0" anchor="b">
            <a:spAutoFit/>
          </a:bodyPr>
          <a:lstStyle/>
          <a:p>
            <a:pPr algn="ctr"/>
            <a:r>
              <a:rPr lang="fr-FR" sz="2000" dirty="0">
                <a:latin typeface="Avenir Next" panose="020B0503020202020204" pitchFamily="34" charset="0"/>
              </a:rPr>
              <a:t>Association de restauration</a:t>
            </a:r>
          </a:p>
        </p:txBody>
      </p:sp>
      <p:sp>
        <p:nvSpPr>
          <p:cNvPr id="13" name="CuadroTexto 9">
            <a:extLst>
              <a:ext uri="{FF2B5EF4-FFF2-40B4-BE49-F238E27FC236}">
                <a16:creationId xmlns:a16="http://schemas.microsoft.com/office/drawing/2014/main" id="{E90AE4DE-0E8F-AC47-8B19-64A9BA624147}"/>
              </a:ext>
            </a:extLst>
          </p:cNvPr>
          <p:cNvSpPr txBox="1"/>
          <p:nvPr/>
        </p:nvSpPr>
        <p:spPr>
          <a:xfrm>
            <a:off x="396501" y="1497406"/>
            <a:ext cx="2027052" cy="707886"/>
          </a:xfrm>
          <a:prstGeom prst="rect">
            <a:avLst/>
          </a:prstGeom>
          <a:noFill/>
        </p:spPr>
        <p:txBody>
          <a:bodyPr wrap="square" rtlCol="0" anchor="b">
            <a:spAutoFit/>
          </a:bodyPr>
          <a:lstStyle/>
          <a:p>
            <a:pPr algn="ctr"/>
            <a:r>
              <a:rPr lang="fr-FR" sz="2000" dirty="0">
                <a:latin typeface="Avenir Next" panose="020B0503020202020204" pitchFamily="34" charset="0"/>
              </a:rPr>
              <a:t>Coopérative d’agriculteurs</a:t>
            </a:r>
          </a:p>
        </p:txBody>
      </p:sp>
      <p:pic>
        <p:nvPicPr>
          <p:cNvPr id="15" name="Image 14">
            <a:extLst>
              <a:ext uri="{FF2B5EF4-FFF2-40B4-BE49-F238E27FC236}">
                <a16:creationId xmlns:a16="http://schemas.microsoft.com/office/drawing/2014/main" id="{43EC58FD-54CC-9C46-B30C-43872F83C880}"/>
              </a:ext>
            </a:extLst>
          </p:cNvPr>
          <p:cNvPicPr>
            <a:picLocks noChangeAspect="1"/>
          </p:cNvPicPr>
          <p:nvPr/>
        </p:nvPicPr>
        <p:blipFill rotWithShape="1">
          <a:blip r:embed="rId3"/>
          <a:srcRect l="37969" t="18581" r="36075" b="1870"/>
          <a:stretch/>
        </p:blipFill>
        <p:spPr>
          <a:xfrm>
            <a:off x="396501" y="2317638"/>
            <a:ext cx="2027052" cy="4141393"/>
          </a:xfrm>
          <a:prstGeom prst="rect">
            <a:avLst/>
          </a:prstGeom>
        </p:spPr>
      </p:pic>
      <p:pic>
        <p:nvPicPr>
          <p:cNvPr id="16" name="Image 15">
            <a:extLst>
              <a:ext uri="{FF2B5EF4-FFF2-40B4-BE49-F238E27FC236}">
                <a16:creationId xmlns:a16="http://schemas.microsoft.com/office/drawing/2014/main" id="{6BDD4B93-86F0-4341-B1A4-D96D520D4599}"/>
              </a:ext>
            </a:extLst>
          </p:cNvPr>
          <p:cNvPicPr>
            <a:picLocks noChangeAspect="1"/>
          </p:cNvPicPr>
          <p:nvPr/>
        </p:nvPicPr>
        <p:blipFill rotWithShape="1">
          <a:blip r:embed="rId4"/>
          <a:srcRect l="19582" r="53504" b="17500"/>
          <a:stretch/>
        </p:blipFill>
        <p:spPr>
          <a:xfrm>
            <a:off x="2569768" y="2317639"/>
            <a:ext cx="2027052" cy="4141393"/>
          </a:xfrm>
          <a:prstGeom prst="rect">
            <a:avLst/>
          </a:prstGeom>
        </p:spPr>
      </p:pic>
      <p:pic>
        <p:nvPicPr>
          <p:cNvPr id="17" name="Image 16">
            <a:extLst>
              <a:ext uri="{FF2B5EF4-FFF2-40B4-BE49-F238E27FC236}">
                <a16:creationId xmlns:a16="http://schemas.microsoft.com/office/drawing/2014/main" id="{A628B934-A1A0-874E-8A7D-B98E5B779ED6}"/>
              </a:ext>
            </a:extLst>
          </p:cNvPr>
          <p:cNvPicPr>
            <a:picLocks noChangeAspect="1"/>
          </p:cNvPicPr>
          <p:nvPr/>
        </p:nvPicPr>
        <p:blipFill rotWithShape="1">
          <a:blip r:embed="rId5"/>
          <a:srcRect l="16190" t="10242" r="55922" b="4293"/>
          <a:stretch/>
        </p:blipFill>
        <p:spPr>
          <a:xfrm>
            <a:off x="4735241" y="2317639"/>
            <a:ext cx="2027052" cy="4141393"/>
          </a:xfrm>
          <a:prstGeom prst="rect">
            <a:avLst/>
          </a:prstGeom>
        </p:spPr>
      </p:pic>
      <p:pic>
        <p:nvPicPr>
          <p:cNvPr id="18" name="Image 17">
            <a:extLst>
              <a:ext uri="{FF2B5EF4-FFF2-40B4-BE49-F238E27FC236}">
                <a16:creationId xmlns:a16="http://schemas.microsoft.com/office/drawing/2014/main" id="{41838464-0A9F-D145-BF04-6DA9981F433F}"/>
              </a:ext>
            </a:extLst>
          </p:cNvPr>
          <p:cNvPicPr>
            <a:picLocks noChangeAspect="1"/>
          </p:cNvPicPr>
          <p:nvPr/>
        </p:nvPicPr>
        <p:blipFill rotWithShape="1">
          <a:blip r:embed="rId5"/>
          <a:srcRect l="16190" t="10242" r="55922" b="4293"/>
          <a:stretch/>
        </p:blipFill>
        <p:spPr>
          <a:xfrm>
            <a:off x="6908508" y="2317639"/>
            <a:ext cx="2027052" cy="4141393"/>
          </a:xfrm>
          <a:prstGeom prst="rect">
            <a:avLst/>
          </a:prstGeom>
        </p:spPr>
      </p:pic>
      <p:pic>
        <p:nvPicPr>
          <p:cNvPr id="20" name="Image 19">
            <a:extLst>
              <a:ext uri="{FF2B5EF4-FFF2-40B4-BE49-F238E27FC236}">
                <a16:creationId xmlns:a16="http://schemas.microsoft.com/office/drawing/2014/main" id="{353A2720-B602-CF4D-B29E-686EA89424D5}"/>
              </a:ext>
            </a:extLst>
          </p:cNvPr>
          <p:cNvPicPr>
            <a:picLocks noChangeAspect="1"/>
          </p:cNvPicPr>
          <p:nvPr/>
        </p:nvPicPr>
        <p:blipFill rotWithShape="1">
          <a:blip r:embed="rId6"/>
          <a:srcRect l="7547" t="38450" r="24329" b="17091"/>
          <a:stretch/>
        </p:blipFill>
        <p:spPr>
          <a:xfrm rot="5400000">
            <a:off x="3678069" y="3374811"/>
            <a:ext cx="4141395" cy="2027052"/>
          </a:xfrm>
          <a:prstGeom prst="rect">
            <a:avLst/>
          </a:prstGeom>
        </p:spPr>
      </p:pic>
      <p:pic>
        <p:nvPicPr>
          <p:cNvPr id="22" name="Image 21">
            <a:extLst>
              <a:ext uri="{FF2B5EF4-FFF2-40B4-BE49-F238E27FC236}">
                <a16:creationId xmlns:a16="http://schemas.microsoft.com/office/drawing/2014/main" id="{C1CA482A-68AE-4247-8921-00904B93C3DB}"/>
              </a:ext>
            </a:extLst>
          </p:cNvPr>
          <p:cNvPicPr>
            <a:picLocks noChangeAspect="1"/>
          </p:cNvPicPr>
          <p:nvPr/>
        </p:nvPicPr>
        <p:blipFill rotWithShape="1">
          <a:blip r:embed="rId7"/>
          <a:srcRect l="46606" t="16755" r="27050" b="11519"/>
          <a:stretch/>
        </p:blipFill>
        <p:spPr>
          <a:xfrm>
            <a:off x="6908507" y="2317638"/>
            <a:ext cx="2027053" cy="4141393"/>
          </a:xfrm>
          <a:prstGeom prst="rect">
            <a:avLst/>
          </a:prstGeom>
        </p:spPr>
      </p:pic>
    </p:spTree>
    <p:extLst>
      <p:ext uri="{BB962C8B-B14F-4D97-AF65-F5344CB8AC3E}">
        <p14:creationId xmlns:p14="http://schemas.microsoft.com/office/powerpoint/2010/main" val="151404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06F36-E8AA-964F-BBEB-D333ED0A0B64}"/>
              </a:ext>
            </a:extLst>
          </p:cNvPr>
          <p:cNvSpPr>
            <a:spLocks noGrp="1"/>
          </p:cNvSpPr>
          <p:nvPr>
            <p:ph type="title"/>
          </p:nvPr>
        </p:nvSpPr>
        <p:spPr/>
        <p:txBody>
          <a:bodyPr>
            <a:normAutofit/>
          </a:bodyPr>
          <a:lstStyle/>
          <a:p>
            <a:r>
              <a:rPr lang="fr-FR" sz="3000" dirty="0">
                <a:solidFill>
                  <a:schemeClr val="bg1">
                    <a:lumMod val="50000"/>
                  </a:schemeClr>
                </a:solidFill>
              </a:rPr>
              <a:t>Économie solidaire</a:t>
            </a:r>
            <a:br>
              <a:rPr lang="fr-FR" sz="3000" dirty="0"/>
            </a:br>
            <a:r>
              <a:rPr lang="fr-FR" sz="3000" dirty="0"/>
              <a:t>Principes</a:t>
            </a:r>
          </a:p>
        </p:txBody>
      </p:sp>
      <p:sp>
        <p:nvSpPr>
          <p:cNvPr id="3" name="Marcador de contenido 2">
            <a:extLst>
              <a:ext uri="{FF2B5EF4-FFF2-40B4-BE49-F238E27FC236}">
                <a16:creationId xmlns:a16="http://schemas.microsoft.com/office/drawing/2014/main" id="{59C672F5-2D43-0749-9615-4FFF6B87B7EA}"/>
              </a:ext>
            </a:extLst>
          </p:cNvPr>
          <p:cNvSpPr>
            <a:spLocks noGrp="1"/>
          </p:cNvSpPr>
          <p:nvPr>
            <p:ph idx="1"/>
          </p:nvPr>
        </p:nvSpPr>
        <p:spPr/>
        <p:txBody>
          <a:bodyPr>
            <a:normAutofit lnSpcReduction="10000"/>
          </a:bodyPr>
          <a:lstStyle/>
          <a:p>
            <a:pPr marL="542925" indent="-542925">
              <a:spcBef>
                <a:spcPts val="600"/>
              </a:spcBef>
            </a:pPr>
            <a:r>
              <a:rPr lang="fr-FR" sz="2400" dirty="0">
                <a:latin typeface="Avenir Next" panose="020B0503020202020204" pitchFamily="34" charset="0"/>
              </a:rPr>
              <a:t>But ≠ </a:t>
            </a:r>
            <a:r>
              <a:rPr lang="fr-FR" sz="2400" dirty="0">
                <a:solidFill>
                  <a:schemeClr val="accent1"/>
                </a:solidFill>
                <a:latin typeface="Avenir Next" panose="020B0503020202020204" pitchFamily="34" charset="0"/>
              </a:rPr>
              <a:t>maximiser le profit</a:t>
            </a:r>
          </a:p>
          <a:p>
            <a:pPr marL="800100" indent="-257175">
              <a:spcBef>
                <a:spcPts val="600"/>
              </a:spcBef>
            </a:pPr>
            <a:r>
              <a:rPr lang="fr-FR" sz="2400" dirty="0">
                <a:latin typeface="Avenir Next" panose="020B0503020202020204" pitchFamily="34" charset="0"/>
              </a:rPr>
              <a:t>= création d’emploi et génération de revenus pour </a:t>
            </a:r>
            <a:r>
              <a:rPr lang="fr-FR" sz="2400" dirty="0">
                <a:solidFill>
                  <a:schemeClr val="accent1"/>
                </a:solidFill>
                <a:latin typeface="Avenir Next" panose="020B0503020202020204" pitchFamily="34" charset="0"/>
              </a:rPr>
              <a:t>sécuriser les conditions de vie </a:t>
            </a:r>
            <a:r>
              <a:rPr lang="fr-FR" sz="2400" baseline="-25000" dirty="0">
                <a:solidFill>
                  <a:schemeClr val="tx1">
                    <a:lumMod val="50000"/>
                    <a:lumOff val="50000"/>
                  </a:schemeClr>
                </a:solidFill>
                <a:latin typeface="Avenir Next" panose="020B0503020202020204" pitchFamily="34" charset="0"/>
              </a:rPr>
              <a:t>(Gaiger, Nyssens &amp; Wanderley, 2019 ; Hillenkamp, Lapeyre &amp; Lemaître, 2013; </a:t>
            </a:r>
            <a:r>
              <a:rPr lang="es-ES" sz="2400" baseline="-25000" dirty="0">
                <a:solidFill>
                  <a:schemeClr val="tx1">
                    <a:lumMod val="50000"/>
                    <a:lumOff val="50000"/>
                  </a:schemeClr>
                </a:solidFill>
                <a:latin typeface="Avenir Next" panose="020B0503020202020204" pitchFamily="34" charset="0"/>
              </a:rPr>
              <a:t>Coraggio, 1999; Razeto, 1984; Sarria Icaza &amp; Tiriba, 2006</a:t>
            </a:r>
            <a:r>
              <a:rPr lang="fr-FR" sz="2400" baseline="-25000" dirty="0">
                <a:solidFill>
                  <a:schemeClr val="tx1">
                    <a:lumMod val="50000"/>
                    <a:lumOff val="50000"/>
                  </a:schemeClr>
                </a:solidFill>
                <a:latin typeface="Avenir Next" panose="020B0503020202020204" pitchFamily="34" charset="0"/>
              </a:rPr>
              <a:t>). </a:t>
            </a:r>
          </a:p>
          <a:p>
            <a:pPr>
              <a:spcBef>
                <a:spcPts val="600"/>
              </a:spcBef>
            </a:pPr>
            <a:endParaRPr lang="fr-FR" sz="2400" dirty="0">
              <a:latin typeface="Avenir Next" panose="020B0503020202020204" pitchFamily="34" charset="0"/>
            </a:endParaRPr>
          </a:p>
          <a:p>
            <a:pPr>
              <a:spcBef>
                <a:spcPts val="600"/>
              </a:spcBef>
            </a:pPr>
            <a:r>
              <a:rPr lang="fr-FR" sz="2400" dirty="0">
                <a:latin typeface="Avenir Next" panose="020B0503020202020204" pitchFamily="34" charset="0"/>
              </a:rPr>
              <a:t>Bénéfices collectifs liés au </a:t>
            </a:r>
            <a:r>
              <a:rPr lang="fr-FR" sz="2400" dirty="0">
                <a:solidFill>
                  <a:schemeClr val="accent1"/>
                </a:solidFill>
                <a:latin typeface="Avenir Next" panose="020B0503020202020204" pitchFamily="34" charset="0"/>
              </a:rPr>
              <a:t>bien commun, </a:t>
            </a:r>
            <a:br>
              <a:rPr lang="fr-FR" sz="2400" dirty="0">
                <a:solidFill>
                  <a:schemeClr val="accent1"/>
                </a:solidFill>
                <a:latin typeface="Avenir Next" panose="020B0503020202020204" pitchFamily="34" charset="0"/>
              </a:rPr>
            </a:br>
            <a:r>
              <a:rPr lang="fr-FR" sz="2400" dirty="0">
                <a:latin typeface="Avenir Next" panose="020B0503020202020204" pitchFamily="34" charset="0"/>
              </a:rPr>
              <a:t>au-delà d’un revenu pour les membres </a:t>
            </a:r>
            <a:br>
              <a:rPr lang="fr-FR" sz="2400" dirty="0">
                <a:latin typeface="Avenir Next" panose="020B0503020202020204" pitchFamily="34" charset="0"/>
              </a:rPr>
            </a:br>
            <a:r>
              <a:rPr lang="fr-FR" sz="2400" baseline="-25000" dirty="0">
                <a:solidFill>
                  <a:schemeClr val="tx1">
                    <a:lumMod val="50000"/>
                    <a:lumOff val="50000"/>
                  </a:schemeClr>
                </a:solidFill>
                <a:latin typeface="Avenir Next" panose="020B0503020202020204" pitchFamily="34" charset="0"/>
              </a:rPr>
              <a:t>(Laville, 2005, 2007 ; Laville et Gaiger, 2009).</a:t>
            </a:r>
          </a:p>
          <a:p>
            <a:pPr>
              <a:spcBef>
                <a:spcPts val="600"/>
              </a:spcBef>
            </a:pPr>
            <a:endParaRPr lang="fr-BE" sz="2400" dirty="0">
              <a:latin typeface="Avenir Next" panose="020B0503020202020204" pitchFamily="34" charset="0"/>
            </a:endParaRPr>
          </a:p>
          <a:p>
            <a:pPr>
              <a:spcBef>
                <a:spcPts val="600"/>
              </a:spcBef>
            </a:pPr>
            <a:r>
              <a:rPr lang="fr-BE" sz="2400" dirty="0">
                <a:solidFill>
                  <a:schemeClr val="accent1"/>
                </a:solidFill>
                <a:latin typeface="Avenir Next" panose="020B0503020202020204" pitchFamily="34" charset="0"/>
              </a:rPr>
              <a:t>Autogestion</a:t>
            </a:r>
            <a:r>
              <a:rPr lang="fr-BE" sz="2400" dirty="0">
                <a:latin typeface="Avenir Next" panose="020B0503020202020204" pitchFamily="34" charset="0"/>
              </a:rPr>
              <a:t>, coopération, entraide </a:t>
            </a:r>
            <a:br>
              <a:rPr lang="fr-BE" sz="2400" dirty="0">
                <a:latin typeface="Avenir Next" panose="020B0503020202020204" pitchFamily="34" charset="0"/>
              </a:rPr>
            </a:br>
            <a:r>
              <a:rPr lang="fr-BE" sz="2400" dirty="0">
                <a:latin typeface="Avenir Next" panose="020B0503020202020204" pitchFamily="34" charset="0"/>
              </a:rPr>
              <a:t>(valeurs revendiquées)</a:t>
            </a:r>
          </a:p>
          <a:p>
            <a:endParaRPr lang="fr-FR" sz="2400" baseline="-25000" dirty="0">
              <a:solidFill>
                <a:schemeClr val="tx1">
                  <a:lumMod val="50000"/>
                  <a:lumOff val="50000"/>
                </a:schemeClr>
              </a:solidFill>
              <a:latin typeface="Avenir Next" panose="020B0503020202020204" pitchFamily="34" charset="0"/>
            </a:endParaRPr>
          </a:p>
        </p:txBody>
      </p:sp>
    </p:spTree>
    <p:extLst>
      <p:ext uri="{BB962C8B-B14F-4D97-AF65-F5344CB8AC3E}">
        <p14:creationId xmlns:p14="http://schemas.microsoft.com/office/powerpoint/2010/main" val="296827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06F36-E8AA-964F-BBEB-D333ED0A0B64}"/>
              </a:ext>
            </a:extLst>
          </p:cNvPr>
          <p:cNvSpPr>
            <a:spLocks noGrp="1"/>
          </p:cNvSpPr>
          <p:nvPr>
            <p:ph type="title"/>
          </p:nvPr>
        </p:nvSpPr>
        <p:spPr/>
        <p:txBody>
          <a:bodyPr>
            <a:noAutofit/>
          </a:bodyPr>
          <a:lstStyle/>
          <a:p>
            <a:r>
              <a:rPr lang="fr-FR" sz="3000" dirty="0">
                <a:solidFill>
                  <a:schemeClr val="bg1">
                    <a:lumMod val="50000"/>
                  </a:schemeClr>
                </a:solidFill>
              </a:rPr>
              <a:t>Objet et questions de recherche</a:t>
            </a:r>
            <a:br>
              <a:rPr lang="fr-FR" sz="3000" dirty="0">
                <a:solidFill>
                  <a:schemeClr val="bg1">
                    <a:lumMod val="50000"/>
                  </a:schemeClr>
                </a:solidFill>
              </a:rPr>
            </a:br>
            <a:r>
              <a:rPr lang="fr-FR" sz="3000" dirty="0"/>
              <a:t>Deux axes empiriques</a:t>
            </a:r>
          </a:p>
        </p:txBody>
      </p:sp>
      <p:sp>
        <p:nvSpPr>
          <p:cNvPr id="3" name="Marcador de contenido 2">
            <a:extLst>
              <a:ext uri="{FF2B5EF4-FFF2-40B4-BE49-F238E27FC236}">
                <a16:creationId xmlns:a16="http://schemas.microsoft.com/office/drawing/2014/main" id="{59C672F5-2D43-0749-9615-4FFF6B87B7EA}"/>
              </a:ext>
            </a:extLst>
          </p:cNvPr>
          <p:cNvSpPr>
            <a:spLocks noGrp="1"/>
          </p:cNvSpPr>
          <p:nvPr>
            <p:ph idx="1"/>
          </p:nvPr>
        </p:nvSpPr>
        <p:spPr/>
        <p:txBody>
          <a:bodyPr>
            <a:normAutofit/>
          </a:bodyPr>
          <a:lstStyle/>
          <a:p>
            <a:r>
              <a:rPr lang="fr-FR" sz="2400" dirty="0"/>
              <a:t>Analyse des </a:t>
            </a:r>
            <a:r>
              <a:rPr lang="fr-FR" sz="2400" dirty="0">
                <a:solidFill>
                  <a:schemeClr val="accent1"/>
                </a:solidFill>
              </a:rPr>
              <a:t>processus d’institutionnalisation </a:t>
            </a:r>
            <a:r>
              <a:rPr lang="fr-FR" sz="2400" dirty="0"/>
              <a:t>de l’économie solidaire </a:t>
            </a:r>
            <a:br>
              <a:rPr lang="fr-FR" sz="2400" dirty="0"/>
            </a:br>
            <a:r>
              <a:rPr lang="fr-FR" sz="2400" dirty="0"/>
              <a:t>en Équateur et en Bolivie</a:t>
            </a:r>
          </a:p>
          <a:p>
            <a:pPr marL="914400" lvl="1" indent="-457200">
              <a:buFont typeface="+mj-lt"/>
              <a:buAutoNum type="arabicPeriod"/>
            </a:pPr>
            <a:r>
              <a:rPr lang="fr-FR" sz="2200" dirty="0"/>
              <a:t>Approche</a:t>
            </a:r>
            <a:r>
              <a:rPr lang="fr-FR" sz="2200" dirty="0">
                <a:solidFill>
                  <a:schemeClr val="accent1"/>
                </a:solidFill>
              </a:rPr>
              <a:t> historique</a:t>
            </a:r>
          </a:p>
          <a:p>
            <a:pPr marL="914400" lvl="1" indent="-457200">
              <a:buFont typeface="+mj-lt"/>
              <a:buAutoNum type="arabicPeriod"/>
            </a:pPr>
            <a:r>
              <a:rPr lang="fr-FR" sz="2200" dirty="0"/>
              <a:t>Étude approfondie des </a:t>
            </a:r>
            <a:r>
              <a:rPr lang="fr-FR" sz="2200" dirty="0">
                <a:solidFill>
                  <a:schemeClr val="accent1"/>
                </a:solidFill>
              </a:rPr>
              <a:t>effets</a:t>
            </a:r>
            <a:r>
              <a:rPr lang="fr-FR" sz="2200" dirty="0"/>
              <a:t> d’une politique publique dans le cadre institutionnel du « </a:t>
            </a:r>
            <a:r>
              <a:rPr lang="fr-FR" sz="2200" i="1" dirty="0"/>
              <a:t>Buen vivir »</a:t>
            </a:r>
            <a:r>
              <a:rPr lang="fr-FR" sz="2200" dirty="0"/>
              <a:t> </a:t>
            </a:r>
            <a:br>
              <a:rPr lang="fr-FR" sz="2200" dirty="0"/>
            </a:br>
            <a:r>
              <a:rPr lang="fr-FR" dirty="0"/>
              <a:t>(phase d’institutionnalisation)</a:t>
            </a:r>
            <a:endParaRPr lang="fr-FR" dirty="0">
              <a:solidFill>
                <a:schemeClr val="accent1"/>
              </a:solidFill>
            </a:endParaRPr>
          </a:p>
          <a:p>
            <a:endParaRPr lang="fr-FR" sz="2000" dirty="0"/>
          </a:p>
          <a:p>
            <a:endParaRPr lang="fr-FR" sz="2000" dirty="0"/>
          </a:p>
        </p:txBody>
      </p:sp>
    </p:spTree>
    <p:extLst>
      <p:ext uri="{BB962C8B-B14F-4D97-AF65-F5344CB8AC3E}">
        <p14:creationId xmlns:p14="http://schemas.microsoft.com/office/powerpoint/2010/main" val="11442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06F36-E8AA-964F-BBEB-D333ED0A0B64}"/>
              </a:ext>
            </a:extLst>
          </p:cNvPr>
          <p:cNvSpPr>
            <a:spLocks noGrp="1"/>
          </p:cNvSpPr>
          <p:nvPr>
            <p:ph type="title"/>
          </p:nvPr>
        </p:nvSpPr>
        <p:spPr/>
        <p:txBody>
          <a:bodyPr>
            <a:noAutofit/>
          </a:bodyPr>
          <a:lstStyle/>
          <a:p>
            <a:r>
              <a:rPr lang="fr-FR" sz="3000" dirty="0">
                <a:solidFill>
                  <a:schemeClr val="bg1">
                    <a:lumMod val="50000"/>
                  </a:schemeClr>
                </a:solidFill>
              </a:rPr>
              <a:t>Objet et questions de recherche</a:t>
            </a:r>
            <a:br>
              <a:rPr lang="fr-FR" sz="3000" dirty="0">
                <a:solidFill>
                  <a:schemeClr val="bg1">
                    <a:lumMod val="50000"/>
                  </a:schemeClr>
                </a:solidFill>
              </a:rPr>
            </a:br>
            <a:r>
              <a:rPr lang="fr-FR" sz="2900" dirty="0"/>
              <a:t>Analyse des processus d’institutionnalisation</a:t>
            </a:r>
          </a:p>
        </p:txBody>
      </p:sp>
      <p:sp>
        <p:nvSpPr>
          <p:cNvPr id="3" name="Marcador de contenido 2">
            <a:extLst>
              <a:ext uri="{FF2B5EF4-FFF2-40B4-BE49-F238E27FC236}">
                <a16:creationId xmlns:a16="http://schemas.microsoft.com/office/drawing/2014/main" id="{59C672F5-2D43-0749-9615-4FFF6B87B7EA}"/>
              </a:ext>
            </a:extLst>
          </p:cNvPr>
          <p:cNvSpPr>
            <a:spLocks noGrp="1"/>
          </p:cNvSpPr>
          <p:nvPr>
            <p:ph idx="1"/>
          </p:nvPr>
        </p:nvSpPr>
        <p:spPr/>
        <p:txBody>
          <a:bodyPr>
            <a:normAutofit/>
          </a:bodyPr>
          <a:lstStyle/>
          <a:p>
            <a:pPr marL="914400" lvl="1" indent="-457200">
              <a:buFont typeface="+mj-lt"/>
              <a:buAutoNum type="arabicPeriod"/>
            </a:pPr>
            <a:r>
              <a:rPr lang="fr-FR" sz="2200" dirty="0"/>
              <a:t>Approche</a:t>
            </a:r>
            <a:r>
              <a:rPr lang="fr-FR" sz="2200" dirty="0">
                <a:solidFill>
                  <a:schemeClr val="accent1"/>
                </a:solidFill>
              </a:rPr>
              <a:t> historique</a:t>
            </a:r>
          </a:p>
          <a:p>
            <a:pPr lvl="3"/>
            <a:r>
              <a:rPr lang="fr-FR" sz="1900" dirty="0"/>
              <a:t>→ </a:t>
            </a:r>
            <a:r>
              <a:rPr lang="fr-FR" sz="2000" dirty="0"/>
              <a:t>Quelles trajectoires institutionnelles ont contribué à la configuration des différents profils d’organisation ?</a:t>
            </a:r>
          </a:p>
          <a:p>
            <a:pPr lvl="3"/>
            <a:r>
              <a:rPr lang="fr-FR" sz="2000" dirty="0"/>
              <a:t>→ Comment ces initiatives se sont inscrites dans l’espace public et ont mené au développement des politiques publiques ?</a:t>
            </a:r>
            <a:r>
              <a:rPr lang="es-ES" sz="2000" dirty="0"/>
              <a:t> </a:t>
            </a:r>
            <a:endParaRPr lang="fr-FR" sz="1900" dirty="0"/>
          </a:p>
          <a:p>
            <a:pPr lvl="1"/>
            <a:endParaRPr lang="fr-FR" sz="1800" dirty="0"/>
          </a:p>
          <a:p>
            <a:endParaRPr lang="fr-FR" sz="2000" dirty="0"/>
          </a:p>
          <a:p>
            <a:endParaRPr lang="fr-FR" sz="2000" dirty="0"/>
          </a:p>
        </p:txBody>
      </p:sp>
    </p:spTree>
    <p:extLst>
      <p:ext uri="{BB962C8B-B14F-4D97-AF65-F5344CB8AC3E}">
        <p14:creationId xmlns:p14="http://schemas.microsoft.com/office/powerpoint/2010/main" val="70482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06F36-E8AA-964F-BBEB-D333ED0A0B64}"/>
              </a:ext>
            </a:extLst>
          </p:cNvPr>
          <p:cNvSpPr>
            <a:spLocks noGrp="1"/>
          </p:cNvSpPr>
          <p:nvPr>
            <p:ph type="title"/>
          </p:nvPr>
        </p:nvSpPr>
        <p:spPr/>
        <p:txBody>
          <a:bodyPr>
            <a:normAutofit/>
          </a:bodyPr>
          <a:lstStyle/>
          <a:p>
            <a:r>
              <a:rPr lang="fr-FR" sz="3000" dirty="0">
                <a:solidFill>
                  <a:schemeClr val="bg1">
                    <a:lumMod val="50000"/>
                  </a:schemeClr>
                </a:solidFill>
              </a:rPr>
              <a:t>Objectif et questions de recherche</a:t>
            </a:r>
            <a:br>
              <a:rPr lang="fr-FR" sz="3000" dirty="0">
                <a:solidFill>
                  <a:schemeClr val="bg1">
                    <a:lumMod val="50000"/>
                  </a:schemeClr>
                </a:solidFill>
              </a:rPr>
            </a:br>
            <a:r>
              <a:rPr lang="fr-FR" sz="3000" dirty="0"/>
              <a:t>Deux axes empiriques</a:t>
            </a:r>
          </a:p>
        </p:txBody>
      </p:sp>
      <p:sp>
        <p:nvSpPr>
          <p:cNvPr id="6" name="Marcador de contenido 5">
            <a:extLst>
              <a:ext uri="{FF2B5EF4-FFF2-40B4-BE49-F238E27FC236}">
                <a16:creationId xmlns:a16="http://schemas.microsoft.com/office/drawing/2014/main" id="{2BF39920-CD5F-CC42-85E6-8500C50B6486}"/>
              </a:ext>
            </a:extLst>
          </p:cNvPr>
          <p:cNvSpPr>
            <a:spLocks noGrp="1"/>
          </p:cNvSpPr>
          <p:nvPr>
            <p:ph idx="1"/>
          </p:nvPr>
        </p:nvSpPr>
        <p:spPr/>
        <p:txBody>
          <a:bodyPr>
            <a:normAutofit/>
          </a:bodyPr>
          <a:lstStyle/>
          <a:p>
            <a:pPr marL="914400" lvl="1" indent="-457200">
              <a:buFont typeface="+mj-lt"/>
              <a:buAutoNum type="arabicPeriod" startAt="2"/>
            </a:pPr>
            <a:r>
              <a:rPr lang="fr-FR" sz="2400" dirty="0"/>
              <a:t>Étude approfondie des </a:t>
            </a:r>
            <a:r>
              <a:rPr lang="fr-FR" sz="2400" dirty="0">
                <a:solidFill>
                  <a:schemeClr val="accent1"/>
                </a:solidFill>
              </a:rPr>
              <a:t>effets</a:t>
            </a:r>
            <a:r>
              <a:rPr lang="fr-FR" sz="2400" dirty="0"/>
              <a:t> d’une politique publique dans le cadre institutionnel du « </a:t>
            </a:r>
            <a:r>
              <a:rPr lang="fr-FR" sz="2400" i="1" dirty="0"/>
              <a:t>Buen vivir »</a:t>
            </a:r>
            <a:r>
              <a:rPr lang="fr-FR" sz="2300" dirty="0"/>
              <a:t> </a:t>
            </a:r>
          </a:p>
          <a:p>
            <a:pPr lvl="3"/>
            <a:r>
              <a:rPr lang="fr-FR" sz="1800" dirty="0"/>
              <a:t>→ </a:t>
            </a:r>
            <a:r>
              <a:rPr lang="fr-FR" sz="2100" dirty="0"/>
              <a:t>Comment la </a:t>
            </a:r>
            <a:r>
              <a:rPr lang="fr-FR" sz="1900" dirty="0"/>
              <a:t>politique </a:t>
            </a:r>
            <a:r>
              <a:rPr lang="fr-FR" sz="2000" dirty="0"/>
              <a:t>publique </a:t>
            </a:r>
            <a:r>
              <a:rPr lang="fr-FR" sz="1900" dirty="0"/>
              <a:t>influence les pratiques socioéconomiques ? </a:t>
            </a:r>
          </a:p>
          <a:p>
            <a:pPr marL="1651000" lvl="3"/>
            <a:r>
              <a:rPr lang="fr-FR" sz="1300" dirty="0"/>
              <a:t>QUID </a:t>
            </a:r>
            <a:r>
              <a:rPr lang="fr-FR" sz="2200" dirty="0"/>
              <a:t> </a:t>
            </a:r>
            <a:r>
              <a:rPr lang="fr-FR" sz="1800" dirty="0">
                <a:solidFill>
                  <a:schemeClr val="accent1"/>
                </a:solidFill>
              </a:rPr>
              <a:t>(in)compatibilité</a:t>
            </a:r>
            <a:r>
              <a:rPr lang="fr-FR" sz="1800" dirty="0"/>
              <a:t> entre les logiques qui sous-tendent la politique et les modes de fonctionnement des organisations</a:t>
            </a:r>
          </a:p>
          <a:p>
            <a:pPr lvl="3"/>
            <a:r>
              <a:rPr lang="fr-FR" sz="1800" dirty="0"/>
              <a:t>→ </a:t>
            </a:r>
            <a:r>
              <a:rPr lang="fr-FR" sz="2100" dirty="0"/>
              <a:t>Quelles </a:t>
            </a:r>
            <a:r>
              <a:rPr lang="fr-FR" sz="2100" dirty="0">
                <a:solidFill>
                  <a:schemeClr val="accent1"/>
                </a:solidFill>
              </a:rPr>
              <a:t>réponses</a:t>
            </a:r>
            <a:r>
              <a:rPr lang="fr-FR" sz="2100" dirty="0"/>
              <a:t> des organisations face aux pressions institutionnelles ?</a:t>
            </a:r>
            <a:endParaRPr lang="es-ES" dirty="0"/>
          </a:p>
        </p:txBody>
      </p:sp>
      <p:sp>
        <p:nvSpPr>
          <p:cNvPr id="10" name="Marcador de contenido 2">
            <a:extLst>
              <a:ext uri="{FF2B5EF4-FFF2-40B4-BE49-F238E27FC236}">
                <a16:creationId xmlns:a16="http://schemas.microsoft.com/office/drawing/2014/main" id="{5075E2B1-0D23-CB42-A2B2-C5E1C1F3FD3C}"/>
              </a:ext>
            </a:extLst>
          </p:cNvPr>
          <p:cNvSpPr txBox="1">
            <a:spLocks/>
          </p:cNvSpPr>
          <p:nvPr/>
        </p:nvSpPr>
        <p:spPr>
          <a:xfrm>
            <a:off x="1885949" y="3160294"/>
            <a:ext cx="6776788" cy="338488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200"/>
              </a:spcBef>
              <a:buFont typeface="Arial" panose="020B0604020202020204" pitchFamily="34" charset="0"/>
              <a:buNone/>
              <a:defRPr sz="2200" b="0" i="0" kern="1200">
                <a:solidFill>
                  <a:schemeClr val="tx1"/>
                </a:solidFill>
                <a:latin typeface="Avenir Next" charset="0"/>
                <a:ea typeface="Avenir Next" charset="0"/>
                <a:cs typeface="Avenir Next" charset="0"/>
              </a:defRPr>
            </a:lvl1pPr>
            <a:lvl2pPr marL="45720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Avenir Next" charset="0"/>
                <a:ea typeface="Avenir Next" charset="0"/>
                <a:cs typeface="Avenir Next" charset="0"/>
              </a:defRPr>
            </a:lvl2pPr>
            <a:lvl3pPr marL="914400" indent="0" algn="l" defTabSz="914400" rtl="0" eaLnBrk="1" latinLnBrk="0" hangingPunct="1">
              <a:lnSpc>
                <a:spcPct val="100000"/>
              </a:lnSpc>
              <a:spcBef>
                <a:spcPts val="1200"/>
              </a:spcBef>
              <a:buFont typeface="Arial" panose="020B0604020202020204" pitchFamily="34" charset="0"/>
              <a:buNone/>
              <a:defRPr sz="1800" b="0" i="0" kern="1200">
                <a:solidFill>
                  <a:schemeClr val="tx1"/>
                </a:solidFill>
                <a:latin typeface="Avenir Next" charset="0"/>
                <a:ea typeface="Avenir Next" charset="0"/>
                <a:cs typeface="Avenir Next" charset="0"/>
              </a:defRPr>
            </a:lvl3pPr>
            <a:lvl4pPr marL="1371600" indent="0" algn="l" defTabSz="914400" rtl="0" eaLnBrk="1" latinLnBrk="0" hangingPunct="1">
              <a:lnSpc>
                <a:spcPct val="100000"/>
              </a:lnSpc>
              <a:spcBef>
                <a:spcPts val="1200"/>
              </a:spcBef>
              <a:buFont typeface="Arial" panose="020B0604020202020204" pitchFamily="34" charset="0"/>
              <a:buNone/>
              <a:defRPr sz="1600" b="0" i="0" kern="1200">
                <a:solidFill>
                  <a:schemeClr val="tx1"/>
                </a:solidFill>
                <a:latin typeface="Avenir Next" charset="0"/>
                <a:ea typeface="Avenir Next" charset="0"/>
                <a:cs typeface="Avenir Next" charset="0"/>
              </a:defRPr>
            </a:lvl4pPr>
            <a:lvl5pPr marL="1828800" indent="0" algn="l" defTabSz="914400" rtl="0" eaLnBrk="1" latinLnBrk="0" hangingPunct="1">
              <a:lnSpc>
                <a:spcPct val="100000"/>
              </a:lnSpc>
              <a:spcBef>
                <a:spcPts val="1200"/>
              </a:spcBef>
              <a:buFont typeface="Arial" panose="020B0604020202020204" pitchFamily="34" charset="0"/>
              <a:buNone/>
              <a:defRPr sz="1600" b="0" i="0" kern="1200">
                <a:solidFill>
                  <a:schemeClr val="tx1"/>
                </a:solidFill>
                <a:latin typeface="Avenir Next" charset="0"/>
                <a:ea typeface="Avenir Next" charset="0"/>
                <a:cs typeface="Avenir Nex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buFont typeface="+mj-lt"/>
              <a:buAutoNum type="arabicPeriod" startAt="2"/>
            </a:pPr>
            <a:endParaRPr lang="fr-FR" sz="2100" dirty="0"/>
          </a:p>
        </p:txBody>
      </p:sp>
      <p:grpSp>
        <p:nvGrpSpPr>
          <p:cNvPr id="14" name="Grouper 7">
            <a:extLst>
              <a:ext uri="{FF2B5EF4-FFF2-40B4-BE49-F238E27FC236}">
                <a16:creationId xmlns:a16="http://schemas.microsoft.com/office/drawing/2014/main" id="{40D8444D-18BD-8149-8BD1-F7B0E50AFE13}"/>
              </a:ext>
            </a:extLst>
          </p:cNvPr>
          <p:cNvGrpSpPr/>
          <p:nvPr/>
        </p:nvGrpSpPr>
        <p:grpSpPr>
          <a:xfrm>
            <a:off x="218966" y="4676173"/>
            <a:ext cx="3039193" cy="1229300"/>
            <a:chOff x="380011" y="3092041"/>
            <a:chExt cx="2660954" cy="1150881"/>
          </a:xfrm>
        </p:grpSpPr>
        <p:sp>
          <p:nvSpPr>
            <p:cNvPr id="15" name="Rectangle à coins arrondis 5">
              <a:extLst>
                <a:ext uri="{FF2B5EF4-FFF2-40B4-BE49-F238E27FC236}">
                  <a16:creationId xmlns:a16="http://schemas.microsoft.com/office/drawing/2014/main" id="{927A5890-2814-D948-85D7-9DB4783B8215}"/>
                </a:ext>
              </a:extLst>
            </p:cNvPr>
            <p:cNvSpPr/>
            <p:nvPr/>
          </p:nvSpPr>
          <p:spPr>
            <a:xfrm rot="20793224">
              <a:off x="380011" y="3092041"/>
              <a:ext cx="2096717" cy="1150881"/>
            </a:xfrm>
            <a:prstGeom prst="roundRect">
              <a:avLst>
                <a:gd name="adj" fmla="val 17918"/>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3"/>
                  </a:solidFill>
                  <a:latin typeface="Avenir Next" panose="020B0503020202020204" pitchFamily="34" charset="0"/>
                </a:rPr>
                <a:t>Double mouvement</a:t>
              </a:r>
            </a:p>
            <a:p>
              <a:pPr algn="ctr"/>
              <a:r>
                <a:rPr lang="fr-FR" sz="1200" dirty="0">
                  <a:solidFill>
                    <a:schemeClr val="tx1">
                      <a:lumMod val="50000"/>
                      <a:lumOff val="50000"/>
                    </a:schemeClr>
                  </a:solidFill>
                  <a:latin typeface="Avenir Next" panose="020B0503020202020204" pitchFamily="34" charset="0"/>
                </a:rPr>
                <a:t>(Polanyi, 1944; 1983)</a:t>
              </a:r>
              <a:endParaRPr lang="fr-FR" sz="1100" dirty="0">
                <a:solidFill>
                  <a:schemeClr val="tx1">
                    <a:lumMod val="50000"/>
                    <a:lumOff val="50000"/>
                  </a:schemeClr>
                </a:solidFill>
                <a:latin typeface="Avenir Next" panose="020B0503020202020204" pitchFamily="34" charset="0"/>
              </a:endParaRPr>
            </a:p>
          </p:txBody>
        </p:sp>
        <p:sp>
          <p:nvSpPr>
            <p:cNvPr id="16" name="Arc 6">
              <a:extLst>
                <a:ext uri="{FF2B5EF4-FFF2-40B4-BE49-F238E27FC236}">
                  <a16:creationId xmlns:a16="http://schemas.microsoft.com/office/drawing/2014/main" id="{B9ECBC9F-5B16-1E4E-BB3B-B98FD31F5E3B}"/>
                </a:ext>
              </a:extLst>
            </p:cNvPr>
            <p:cNvSpPr/>
            <p:nvPr/>
          </p:nvSpPr>
          <p:spPr>
            <a:xfrm rot="18081850">
              <a:off x="2411045" y="3207212"/>
              <a:ext cx="741680" cy="518160"/>
            </a:xfrm>
            <a:prstGeom prst="arc">
              <a:avLst>
                <a:gd name="adj1" fmla="val 16200000"/>
                <a:gd name="adj2" fmla="val 858757"/>
              </a:avLst>
            </a:prstGeom>
            <a:ln>
              <a:solidFill>
                <a:schemeClr val="accent3"/>
              </a:solidFill>
              <a:head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Avenir Next" panose="020B0503020202020204" pitchFamily="34" charset="0"/>
              </a:endParaRPr>
            </a:p>
          </p:txBody>
        </p:sp>
      </p:grpSp>
    </p:spTree>
    <p:extLst>
      <p:ext uri="{BB962C8B-B14F-4D97-AF65-F5344CB8AC3E}">
        <p14:creationId xmlns:p14="http://schemas.microsoft.com/office/powerpoint/2010/main" val="204899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8E6B742-98AB-014A-B0C5-C658D4F34CBE}"/>
              </a:ext>
            </a:extLst>
          </p:cNvPr>
          <p:cNvSpPr>
            <a:spLocks noGrp="1"/>
          </p:cNvSpPr>
          <p:nvPr>
            <p:ph type="title"/>
          </p:nvPr>
        </p:nvSpPr>
        <p:spPr>
          <a:xfrm>
            <a:off x="628650" y="439837"/>
            <a:ext cx="7886700" cy="983848"/>
          </a:xfrm>
        </p:spPr>
        <p:txBody>
          <a:bodyPr>
            <a:normAutofit fontScale="90000"/>
          </a:bodyPr>
          <a:lstStyle/>
          <a:p>
            <a:r>
              <a:rPr lang="fr-FR" dirty="0">
                <a:solidFill>
                  <a:schemeClr val="bg1">
                    <a:lumMod val="50000"/>
                  </a:schemeClr>
                </a:solidFill>
              </a:rPr>
              <a:t>Contexte</a:t>
            </a:r>
            <a:r>
              <a:rPr lang="fr-FR" dirty="0"/>
              <a:t>         </a:t>
            </a:r>
            <a:r>
              <a:rPr lang="fr-FR" sz="2200" dirty="0">
                <a:latin typeface="Avenir Next Ultra Light" panose="020B0203020202020204" pitchFamily="34" charset="77"/>
              </a:rPr>
              <a:t>(2007-2017)                                       (2005-2019)</a:t>
            </a:r>
            <a:br>
              <a:rPr lang="fr-FR" dirty="0"/>
            </a:br>
            <a:r>
              <a:rPr lang="fr-FR" dirty="0"/>
              <a:t>L’Équateur de Correa et la Bolivie de Morales</a:t>
            </a:r>
          </a:p>
        </p:txBody>
      </p:sp>
      <p:sp>
        <p:nvSpPr>
          <p:cNvPr id="3" name="Marcador de contenido 2">
            <a:extLst>
              <a:ext uri="{FF2B5EF4-FFF2-40B4-BE49-F238E27FC236}">
                <a16:creationId xmlns:a16="http://schemas.microsoft.com/office/drawing/2014/main" id="{59C672F5-2D43-0749-9615-4FFF6B87B7EA}"/>
              </a:ext>
            </a:extLst>
          </p:cNvPr>
          <p:cNvSpPr>
            <a:spLocks noGrp="1"/>
          </p:cNvSpPr>
          <p:nvPr>
            <p:ph idx="1"/>
          </p:nvPr>
        </p:nvSpPr>
        <p:spPr/>
        <p:txBody>
          <a:bodyPr>
            <a:normAutofit fontScale="92500"/>
          </a:bodyPr>
          <a:lstStyle/>
          <a:p>
            <a:r>
              <a:rPr lang="fr-FR" dirty="0"/>
              <a:t>Virage à gauche </a:t>
            </a:r>
            <a:r>
              <a:rPr lang="fr-FR" sz="1900" dirty="0"/>
              <a:t>→ </a:t>
            </a:r>
            <a:r>
              <a:rPr lang="fr-FR" dirty="0"/>
              <a:t>Réforme des Constitutions : projet de </a:t>
            </a:r>
            <a:r>
              <a:rPr lang="fr-FR" dirty="0">
                <a:solidFill>
                  <a:schemeClr val="accent1"/>
                </a:solidFill>
              </a:rPr>
              <a:t>transformation de l'Etat</a:t>
            </a:r>
            <a:r>
              <a:rPr lang="fr-FR" dirty="0"/>
              <a:t> dans une vision post-néolibérale</a:t>
            </a:r>
          </a:p>
          <a:p>
            <a:pPr lvl="1"/>
            <a:r>
              <a:rPr lang="fr-FR" sz="1700" dirty="0"/>
              <a:t>Retour de l’Etat comme principal acteur pour la planification et la régulation économique</a:t>
            </a:r>
          </a:p>
          <a:p>
            <a:pPr lvl="1"/>
            <a:r>
              <a:rPr lang="fr-FR" sz="1700" dirty="0"/>
              <a:t>Politiques sociales et redistributives ambitieuses</a:t>
            </a:r>
          </a:p>
          <a:p>
            <a:r>
              <a:rPr lang="fr-FR" dirty="0"/>
              <a:t>→ Reconnaissance de la </a:t>
            </a:r>
            <a:r>
              <a:rPr lang="fr-FR" dirty="0">
                <a:solidFill>
                  <a:schemeClr val="accent1"/>
                </a:solidFill>
              </a:rPr>
              <a:t>pluralité économique </a:t>
            </a:r>
            <a:r>
              <a:rPr lang="fr-FR" dirty="0"/>
              <a:t>par l’Etat </a:t>
            </a:r>
          </a:p>
          <a:p>
            <a:pPr lvl="1"/>
            <a:r>
              <a:rPr lang="fr-FR" sz="1700" dirty="0"/>
              <a:t>Économie privée + économie publique + économie solidaire</a:t>
            </a:r>
          </a:p>
          <a:p>
            <a:r>
              <a:rPr lang="fr-FR" sz="1900" dirty="0"/>
              <a:t>→ </a:t>
            </a:r>
            <a:r>
              <a:rPr lang="fr-FR" dirty="0"/>
              <a:t>Politiques publiques de promotion de l’économie solidaire</a:t>
            </a:r>
          </a:p>
          <a:p>
            <a:pPr algn="r"/>
            <a:r>
              <a:rPr lang="fr-FR" sz="1600" dirty="0">
                <a:solidFill>
                  <a:schemeClr val="accent1"/>
                </a:solidFill>
              </a:rPr>
              <a:t>(</a:t>
            </a:r>
            <a:r>
              <a:rPr lang="fr-FR" sz="1400" dirty="0">
                <a:solidFill>
                  <a:schemeClr val="accent1"/>
                </a:solidFill>
              </a:rPr>
              <a:t>QUID</a:t>
            </a:r>
            <a:r>
              <a:rPr lang="fr-FR" sz="1600" dirty="0"/>
              <a:t> </a:t>
            </a:r>
            <a:r>
              <a:rPr lang="fr-FR" sz="2000" dirty="0"/>
              <a:t>des tensions lors de </a:t>
            </a:r>
            <a:r>
              <a:rPr lang="fr-FR" sz="2000" dirty="0">
                <a:solidFill>
                  <a:schemeClr val="accent1"/>
                </a:solidFill>
              </a:rPr>
              <a:t>l’opérationnalisation?)</a:t>
            </a:r>
          </a:p>
        </p:txBody>
      </p:sp>
    </p:spTree>
    <p:extLst>
      <p:ext uri="{BB962C8B-B14F-4D97-AF65-F5344CB8AC3E}">
        <p14:creationId xmlns:p14="http://schemas.microsoft.com/office/powerpoint/2010/main" val="357347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Epure Template 2019 fr">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Epure Template 2019 fr</Template>
  <TotalTime>19735</TotalTime>
  <Words>3107</Words>
  <Application>Microsoft Office PowerPoint</Application>
  <PresentationFormat>Affichage à l'écran (4:3)</PresentationFormat>
  <Paragraphs>361</Paragraphs>
  <Slides>33</Slides>
  <Notes>20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33</vt:i4>
      </vt:variant>
    </vt:vector>
  </HeadingPairs>
  <TitlesOfParts>
    <vt:vector size="44" baseType="lpstr">
      <vt:lpstr>Arial</vt:lpstr>
      <vt:lpstr>Avenir Book</vt:lpstr>
      <vt:lpstr>Avenir Next</vt:lpstr>
      <vt:lpstr>Avenir Next Demi Bold</vt:lpstr>
      <vt:lpstr>Avenir Next Medium</vt:lpstr>
      <vt:lpstr>Avenir Next Ultra Light</vt:lpstr>
      <vt:lpstr>Calibri</vt:lpstr>
      <vt:lpstr>Monaco</vt:lpstr>
      <vt:lpstr>Symbol</vt:lpstr>
      <vt:lpstr>Wingdings</vt:lpstr>
      <vt:lpstr>Epure Template 2019 fr</vt:lpstr>
      <vt:lpstr>Institutionnalisation de l’économie solidaire Encastrement politique et logiques d’action  en tension en Équateur et en Bolivie</vt:lpstr>
      <vt:lpstr>Institutionnalisation de l’économie solidaire</vt:lpstr>
      <vt:lpstr>Institutionnalisation de l’économie solidaire</vt:lpstr>
      <vt:lpstr>Économie solidaire </vt:lpstr>
      <vt:lpstr>Économie solidaire Principes</vt:lpstr>
      <vt:lpstr>Objet et questions de recherche Deux axes empiriques</vt:lpstr>
      <vt:lpstr>Objet et questions de recherche Analyse des processus d’institutionnalisation</vt:lpstr>
      <vt:lpstr>Objectif et questions de recherche Deux axes empiriques</vt:lpstr>
      <vt:lpstr>Contexte         (2007-2017)                                       (2005-2019) L’Équateur de Correa et la Bolivie de Morales</vt:lpstr>
      <vt:lpstr>Institutionnalisation de l’économie solidaire</vt:lpstr>
      <vt:lpstr>Analyse historique Quatre trajectoires institutionnelles</vt:lpstr>
      <vt:lpstr>Analyse historique Quatre trajectoires institutionnelles</vt:lpstr>
      <vt:lpstr>Analyse historique Quatre trajectoires institutionnelles</vt:lpstr>
      <vt:lpstr>Institutionnalisation de l’économie solidaire</vt:lpstr>
      <vt:lpstr>Typologie des organisations Méthodologie</vt:lpstr>
      <vt:lpstr>Typologie des organisations Grille multidimensionnelle</vt:lpstr>
      <vt:lpstr>Typologie des organisations Quatre idéal-types</vt:lpstr>
      <vt:lpstr>Institutionnalisation de l’économie solidaire</vt:lpstr>
      <vt:lpstr>Analyse des tensions Cas: politique d’achats publics inclusifs (Équateur)</vt:lpstr>
      <vt:lpstr>Politique d’achats publics inclusifs Ventes selon type de marché</vt:lpstr>
      <vt:lpstr>Politique d’achats publics inclusifs Ventes selon secteur d’activité (2018)</vt:lpstr>
      <vt:lpstr>Institutionnalisation de l’économie solidaire</vt:lpstr>
      <vt:lpstr>Analyse des tensions Critères d’évaluation comme source de tensions</vt:lpstr>
      <vt:lpstr>Analyse des tensions Analyse de cas: méthodologie</vt:lpstr>
      <vt:lpstr>Analyse des tensions · Effets Critère de capacité de production</vt:lpstr>
      <vt:lpstr>Analyse des tensions · Effets Critère de capacité de production</vt:lpstr>
      <vt:lpstr>Analyse des tensions · Effets Critère de localité </vt:lpstr>
      <vt:lpstr>Analyse des tensions · Effets Obligation d’élaborer un business plan</vt:lpstr>
      <vt:lpstr>Institutionnalisation de l’économie solidaire</vt:lpstr>
      <vt:lpstr>Présentation PowerPoint</vt:lpstr>
      <vt:lpstr>Institutionnalisation de l’économie solidaire</vt:lpstr>
      <vt:lpstr>Présentation PowerPoint</vt:lpstr>
      <vt:lpstr>Institutionnalisation de l’économie solidaire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José Ruiz</dc:creator>
  <cp:lastModifiedBy>Vincent HENIN</cp:lastModifiedBy>
  <cp:revision>204</cp:revision>
  <dcterms:created xsi:type="dcterms:W3CDTF">2019-11-08T15:13:40Z</dcterms:created>
  <dcterms:modified xsi:type="dcterms:W3CDTF">2021-02-19T11:38:42Z</dcterms:modified>
</cp:coreProperties>
</file>